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58" r:id="rId3"/>
    <p:sldId id="266" r:id="rId4"/>
    <p:sldId id="262" r:id="rId5"/>
    <p:sldId id="267" r:id="rId6"/>
    <p:sldId id="298" r:id="rId7"/>
    <p:sldId id="272" r:id="rId8"/>
    <p:sldId id="286" r:id="rId9"/>
    <p:sldId id="265" r:id="rId10"/>
    <p:sldId id="289" r:id="rId11"/>
    <p:sldId id="259" r:id="rId12"/>
    <p:sldId id="261" r:id="rId13"/>
    <p:sldId id="291" r:id="rId14"/>
    <p:sldId id="292" r:id="rId15"/>
    <p:sldId id="264" r:id="rId16"/>
    <p:sldId id="296" r:id="rId17"/>
    <p:sldId id="297" r:id="rId18"/>
    <p:sldId id="279" r:id="rId19"/>
    <p:sldId id="293" r:id="rId20"/>
    <p:sldId id="280" r:id="rId21"/>
  </p:sldIdLst>
  <p:sldSz cx="9144000" cy="5143500" type="screen16x9"/>
  <p:notesSz cx="6858000" cy="9144000"/>
  <p:embeddedFontLst>
    <p:embeddedFont>
      <p:font typeface="Raleway ExtraBold" panose="020B0604020202020204" charset="0"/>
      <p:bold r:id="rId23"/>
      <p:boldItalic r:id="rId24"/>
    </p:embeddedFont>
    <p:embeddedFont>
      <p:font typeface="Raleway Light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074AF4-BD9E-48FC-A4AE-E04E9985851E}">
  <a:tblStyle styleId="{3D074AF4-BD9E-48FC-A4AE-E04E998585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037" autoAdjust="0"/>
  </p:normalViewPr>
  <p:slideViewPr>
    <p:cSldViewPr snapToGrid="0">
      <p:cViewPr varScale="1">
        <p:scale>
          <a:sx n="109" d="100"/>
          <a:sy n="109" d="100"/>
        </p:scale>
        <p:origin x="16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543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La matière (1kg de plastiques = 300 pièces d’échecs) 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Usages (diagramme 3 cercles) :  </a:t>
            </a:r>
            <a:br>
              <a:rPr lang="fr-FR" baseline="0" dirty="0"/>
            </a:br>
            <a:r>
              <a:rPr lang="fr-FR" baseline="0" dirty="0"/>
              <a:t>1. Réparer (remplacer/tester/santé/nouvel </a:t>
            </a:r>
            <a:r>
              <a:rPr lang="fr-FR" baseline="0" dirty="0" err="1"/>
              <a:t>méca</a:t>
            </a:r>
            <a:r>
              <a:rPr lang="fr-FR" baseline="0" dirty="0"/>
              <a:t>)</a:t>
            </a:r>
            <a:br>
              <a:rPr lang="fr-FR" baseline="0" dirty="0"/>
            </a:br>
            <a:r>
              <a:rPr lang="fr-FR" baseline="0" dirty="0"/>
              <a:t>2. Créer (s’amuser, art, jouer) </a:t>
            </a:r>
            <a:br>
              <a:rPr lang="fr-FR" baseline="0" dirty="0"/>
            </a:br>
            <a:r>
              <a:rPr lang="fr-FR" baseline="0" dirty="0"/>
              <a:t>3. Prototyper (pour industrialiser ?)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Agir : </a:t>
            </a:r>
            <a:br>
              <a:rPr lang="fr-FR" baseline="0" dirty="0"/>
            </a:br>
            <a:r>
              <a:rPr lang="fr-FR" baseline="0" dirty="0"/>
              <a:t>1. Scanner</a:t>
            </a:r>
            <a:br>
              <a:rPr lang="fr-FR" baseline="0" dirty="0"/>
            </a:br>
            <a:r>
              <a:rPr lang="fr-FR" baseline="0" dirty="0"/>
              <a:t>2. Télécharger</a:t>
            </a:r>
            <a:br>
              <a:rPr lang="fr-FR" baseline="0" dirty="0"/>
            </a:br>
            <a:r>
              <a:rPr lang="fr-FR" baseline="0" dirty="0"/>
              <a:t>3. Modéliser</a:t>
            </a:r>
            <a:br>
              <a:rPr lang="fr-FR" baseline="0" dirty="0"/>
            </a:br>
            <a:r>
              <a:rPr lang="fr-FR" baseline="0" dirty="0"/>
              <a:t>4. Imprimer</a:t>
            </a:r>
            <a:br>
              <a:rPr lang="fr-FR" baseline="0" dirty="0"/>
            </a:br>
            <a:endParaRPr lang="fr-FR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Codes et fichiers</a:t>
            </a:r>
            <a:br>
              <a:rPr lang="fr-FR" baseline="0" dirty="0"/>
            </a:br>
            <a:r>
              <a:rPr lang="fr-FR" baseline="0" dirty="0"/>
              <a:t>1 STL </a:t>
            </a:r>
            <a:r>
              <a:rPr lang="fr-FR" baseline="0" dirty="0" err="1"/>
              <a:t>Gcode</a:t>
            </a: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Le matos : </a:t>
            </a:r>
            <a:br>
              <a:rPr lang="fr-FR" baseline="0" dirty="0"/>
            </a:br>
            <a:r>
              <a:rPr lang="fr-FR" baseline="0" dirty="0"/>
              <a:t>Les scanneurs</a:t>
            </a:r>
            <a:br>
              <a:rPr lang="fr-FR" baseline="0" dirty="0"/>
            </a:br>
            <a:r>
              <a:rPr lang="fr-FR" baseline="0" dirty="0"/>
              <a:t>Les sites de téléchargement</a:t>
            </a:r>
            <a:br>
              <a:rPr lang="fr-FR" baseline="0" dirty="0"/>
            </a:br>
            <a:r>
              <a:rPr lang="fr-FR" baseline="0" dirty="0"/>
              <a:t>Les logiciels et services web</a:t>
            </a:r>
            <a:br>
              <a:rPr lang="fr-FR" baseline="0" dirty="0"/>
            </a:br>
            <a:r>
              <a:rPr lang="fr-FR" baseline="0" dirty="0"/>
              <a:t>La matière (1kg de plastiques = 300 pièces d’échecs) </a:t>
            </a:r>
            <a:br>
              <a:rPr lang="fr-FR" baseline="0" dirty="0"/>
            </a:br>
            <a:r>
              <a:rPr lang="fr-FR" baseline="0" dirty="0"/>
              <a:t>Les imprimantes 3D (XYZ cube 20 à 25 cm de côté)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Combien ça coûte ? 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Pratique </a:t>
            </a:r>
            <a:r>
              <a:rPr lang="fr-FR" baseline="0" dirty="0" err="1"/>
              <a:t>tinkercad</a:t>
            </a:r>
            <a:r>
              <a:rPr lang="fr-FR" baseline="0" dirty="0"/>
              <a:t> : </a:t>
            </a:r>
            <a:br>
              <a:rPr lang="fr-FR" baseline="0" dirty="0"/>
            </a:br>
            <a:r>
              <a:rPr lang="fr-FR" baseline="0" dirty="0"/>
              <a:t>Portes clés</a:t>
            </a:r>
            <a:br>
              <a:rPr lang="fr-FR" baseline="0" dirty="0"/>
            </a:br>
            <a:r>
              <a:rPr lang="fr-FR" baseline="0" dirty="0"/>
              <a:t>Support verre</a:t>
            </a:r>
            <a:br>
              <a:rPr lang="fr-FR" baseline="0" dirty="0"/>
            </a:br>
            <a:r>
              <a:rPr lang="fr-FR" baseline="0" dirty="0"/>
              <a:t>Scan d’un visage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2994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Les imprimantes 3D (XYZ cube 20 à 25 cm de côté)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Usages (diagramme 3 cercles) :  </a:t>
            </a:r>
            <a:br>
              <a:rPr lang="fr-FR" baseline="0" dirty="0"/>
            </a:br>
            <a:r>
              <a:rPr lang="fr-FR" baseline="0" dirty="0"/>
              <a:t>1. Réparer (remplacer/tester/santé/nouvel </a:t>
            </a:r>
            <a:r>
              <a:rPr lang="fr-FR" baseline="0" dirty="0" err="1"/>
              <a:t>méca</a:t>
            </a:r>
            <a:r>
              <a:rPr lang="fr-FR" baseline="0" dirty="0"/>
              <a:t>)</a:t>
            </a:r>
            <a:br>
              <a:rPr lang="fr-FR" baseline="0" dirty="0"/>
            </a:br>
            <a:r>
              <a:rPr lang="fr-FR" baseline="0" dirty="0"/>
              <a:t>2. Créer (s’amuser, art, jouer) </a:t>
            </a:r>
            <a:br>
              <a:rPr lang="fr-FR" baseline="0" dirty="0"/>
            </a:br>
            <a:r>
              <a:rPr lang="fr-FR" baseline="0" dirty="0"/>
              <a:t>3. Prototyper (pour industrialiser ?)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Agir : </a:t>
            </a:r>
            <a:br>
              <a:rPr lang="fr-FR" baseline="0" dirty="0"/>
            </a:br>
            <a:r>
              <a:rPr lang="fr-FR" baseline="0" dirty="0"/>
              <a:t>1. Scanner</a:t>
            </a:r>
            <a:br>
              <a:rPr lang="fr-FR" baseline="0" dirty="0"/>
            </a:br>
            <a:r>
              <a:rPr lang="fr-FR" baseline="0" dirty="0"/>
              <a:t>2. Télécharger</a:t>
            </a:r>
            <a:br>
              <a:rPr lang="fr-FR" baseline="0" dirty="0"/>
            </a:br>
            <a:r>
              <a:rPr lang="fr-FR" baseline="0" dirty="0"/>
              <a:t>3. Modéliser</a:t>
            </a:r>
            <a:br>
              <a:rPr lang="fr-FR" baseline="0" dirty="0"/>
            </a:br>
            <a:r>
              <a:rPr lang="fr-FR" baseline="0" dirty="0"/>
              <a:t>4. Imprimer</a:t>
            </a:r>
            <a:br>
              <a:rPr lang="fr-FR" baseline="0" dirty="0"/>
            </a:br>
            <a:endParaRPr lang="fr-FR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Codes et fichiers</a:t>
            </a:r>
            <a:br>
              <a:rPr lang="fr-FR" baseline="0" dirty="0"/>
            </a:br>
            <a:r>
              <a:rPr lang="fr-FR" baseline="0" dirty="0"/>
              <a:t>1 STL </a:t>
            </a:r>
            <a:r>
              <a:rPr lang="fr-FR" baseline="0" dirty="0" err="1"/>
              <a:t>Gcode</a:t>
            </a: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Le matos : </a:t>
            </a:r>
            <a:br>
              <a:rPr lang="fr-FR" baseline="0" dirty="0"/>
            </a:br>
            <a:r>
              <a:rPr lang="fr-FR" baseline="0" dirty="0"/>
              <a:t>Les scanneurs</a:t>
            </a:r>
            <a:br>
              <a:rPr lang="fr-FR" baseline="0" dirty="0"/>
            </a:br>
            <a:r>
              <a:rPr lang="fr-FR" baseline="0" dirty="0"/>
              <a:t>Les sites de téléchargement</a:t>
            </a:r>
            <a:br>
              <a:rPr lang="fr-FR" baseline="0" dirty="0"/>
            </a:br>
            <a:r>
              <a:rPr lang="fr-FR" baseline="0" dirty="0"/>
              <a:t>Les logiciels et services web</a:t>
            </a:r>
            <a:br>
              <a:rPr lang="fr-FR" baseline="0" dirty="0"/>
            </a:br>
            <a:r>
              <a:rPr lang="fr-FR" baseline="0" dirty="0"/>
              <a:t>La matière (1kg de plastiques = 300 pièces d’échecs) 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Combien ça coûte ? 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Pratique </a:t>
            </a:r>
            <a:r>
              <a:rPr lang="fr-FR" baseline="0" dirty="0" err="1"/>
              <a:t>tinkercad</a:t>
            </a:r>
            <a:r>
              <a:rPr lang="fr-FR" baseline="0" dirty="0"/>
              <a:t> : </a:t>
            </a:r>
            <a:br>
              <a:rPr lang="fr-FR" baseline="0" dirty="0"/>
            </a:br>
            <a:r>
              <a:rPr lang="fr-FR" baseline="0" dirty="0"/>
              <a:t>Portes clés</a:t>
            </a:r>
            <a:br>
              <a:rPr lang="fr-FR" baseline="0" dirty="0"/>
            </a:br>
            <a:r>
              <a:rPr lang="fr-FR" baseline="0" dirty="0"/>
              <a:t>Support verre</a:t>
            </a:r>
            <a:br>
              <a:rPr lang="fr-FR" baseline="0" dirty="0"/>
            </a:br>
            <a:r>
              <a:rPr lang="fr-FR" baseline="0" dirty="0"/>
              <a:t>Scan d’un visage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004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/>
              <a:t>Gcode</a:t>
            </a:r>
            <a:r>
              <a:rPr lang="fr-FR" dirty="0"/>
              <a:t> ouvert ou pas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3 logiciels : conception/slicer/</a:t>
            </a:r>
            <a:r>
              <a:rPr lang="fr-FR" baseline="0" dirty="0" err="1"/>
              <a:t>firmware</a:t>
            </a:r>
            <a:r>
              <a:rPr lang="fr-FR" baseline="0" dirty="0"/>
              <a:t/>
            </a:r>
            <a:br>
              <a:rPr lang="fr-FR" baseline="0" dirty="0"/>
            </a:br>
            <a:endParaRPr lang="fr-FR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La matière (1kg de plastiques = 300 pièces d’échecs) 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Usages (diagramme 3 cercles) :  </a:t>
            </a:r>
            <a:br>
              <a:rPr lang="fr-FR" baseline="0" dirty="0"/>
            </a:br>
            <a:r>
              <a:rPr lang="fr-FR" baseline="0" dirty="0"/>
              <a:t>1. Réparer (remplacer/tester/santé/nouvel </a:t>
            </a:r>
            <a:r>
              <a:rPr lang="fr-FR" baseline="0" dirty="0" err="1"/>
              <a:t>méca</a:t>
            </a:r>
            <a:r>
              <a:rPr lang="fr-FR" baseline="0" dirty="0"/>
              <a:t>)</a:t>
            </a:r>
            <a:br>
              <a:rPr lang="fr-FR" baseline="0" dirty="0"/>
            </a:br>
            <a:r>
              <a:rPr lang="fr-FR" baseline="0" dirty="0"/>
              <a:t>2. Créer (s’amuser, art, jouer) </a:t>
            </a:r>
            <a:br>
              <a:rPr lang="fr-FR" baseline="0" dirty="0"/>
            </a:br>
            <a:r>
              <a:rPr lang="fr-FR" baseline="0" dirty="0"/>
              <a:t>3. Prototyper (pour industrialiser ?)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Agir : </a:t>
            </a:r>
            <a:br>
              <a:rPr lang="fr-FR" baseline="0" dirty="0"/>
            </a:br>
            <a:r>
              <a:rPr lang="fr-FR" baseline="0" dirty="0"/>
              <a:t>1. Scanner</a:t>
            </a:r>
            <a:br>
              <a:rPr lang="fr-FR" baseline="0" dirty="0"/>
            </a:br>
            <a:r>
              <a:rPr lang="fr-FR" baseline="0" dirty="0"/>
              <a:t>2. Télécharger</a:t>
            </a:r>
            <a:br>
              <a:rPr lang="fr-FR" baseline="0" dirty="0"/>
            </a:br>
            <a:r>
              <a:rPr lang="fr-FR" baseline="0" dirty="0"/>
              <a:t>3. Modéliser</a:t>
            </a:r>
            <a:br>
              <a:rPr lang="fr-FR" baseline="0" dirty="0"/>
            </a:br>
            <a:r>
              <a:rPr lang="fr-FR" baseline="0" dirty="0"/>
              <a:t>4. Imprimer</a:t>
            </a:r>
            <a:br>
              <a:rPr lang="fr-FR" baseline="0" dirty="0"/>
            </a:br>
            <a:endParaRPr lang="fr-FR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Codes et fichiers</a:t>
            </a:r>
            <a:br>
              <a:rPr lang="fr-FR" baseline="0" dirty="0"/>
            </a:br>
            <a:r>
              <a:rPr lang="fr-FR" baseline="0" dirty="0"/>
              <a:t>1 STL </a:t>
            </a:r>
            <a:r>
              <a:rPr lang="fr-FR" baseline="0" dirty="0" err="1"/>
              <a:t>Gcode</a:t>
            </a: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Le matos : </a:t>
            </a:r>
            <a:br>
              <a:rPr lang="fr-FR" baseline="0" dirty="0"/>
            </a:br>
            <a:r>
              <a:rPr lang="fr-FR" baseline="0" dirty="0"/>
              <a:t>Les scanneurs</a:t>
            </a:r>
            <a:br>
              <a:rPr lang="fr-FR" baseline="0" dirty="0"/>
            </a:br>
            <a:r>
              <a:rPr lang="fr-FR" baseline="0" dirty="0"/>
              <a:t>Les sites de téléchargement</a:t>
            </a:r>
            <a:br>
              <a:rPr lang="fr-FR" baseline="0" dirty="0"/>
            </a:br>
            <a:r>
              <a:rPr lang="fr-FR" baseline="0" dirty="0"/>
              <a:t>Les logiciels et services web</a:t>
            </a:r>
            <a:br>
              <a:rPr lang="fr-FR" baseline="0" dirty="0"/>
            </a:br>
            <a:r>
              <a:rPr lang="fr-FR" baseline="0" dirty="0"/>
              <a:t>La matière (1kg de plastiques = 300 pièces d’échecs) </a:t>
            </a:r>
            <a:br>
              <a:rPr lang="fr-FR" baseline="0" dirty="0"/>
            </a:br>
            <a:r>
              <a:rPr lang="fr-FR" baseline="0" dirty="0"/>
              <a:t>Les imprimantes 3D (XYZ cube 20 à 25 cm de côté)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Combien ça coûte ? 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Pratique </a:t>
            </a:r>
            <a:r>
              <a:rPr lang="fr-FR" baseline="0" dirty="0" err="1"/>
              <a:t>tinkercad</a:t>
            </a:r>
            <a:r>
              <a:rPr lang="fr-FR" baseline="0" dirty="0"/>
              <a:t> : </a:t>
            </a:r>
            <a:br>
              <a:rPr lang="fr-FR" baseline="0" dirty="0"/>
            </a:br>
            <a:r>
              <a:rPr lang="fr-FR" baseline="0" dirty="0"/>
              <a:t>Portes clés</a:t>
            </a:r>
            <a:br>
              <a:rPr lang="fr-FR" baseline="0" dirty="0"/>
            </a:br>
            <a:r>
              <a:rPr lang="fr-FR" baseline="0" dirty="0"/>
              <a:t>Support verre</a:t>
            </a:r>
            <a:br>
              <a:rPr lang="fr-FR" baseline="0" dirty="0"/>
            </a:br>
            <a:r>
              <a:rPr lang="fr-FR" baseline="0" dirty="0"/>
              <a:t>Scan d’un visage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349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La matière (1kg de plastiques = 300 pièces d’échecs) 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Usages (diagramme 3 cercles) :  </a:t>
            </a:r>
            <a:br>
              <a:rPr lang="fr-FR" baseline="0" dirty="0"/>
            </a:br>
            <a:r>
              <a:rPr lang="fr-FR" baseline="0" dirty="0"/>
              <a:t>1. Réparer (remplacer/tester/santé/nouvel </a:t>
            </a:r>
            <a:r>
              <a:rPr lang="fr-FR" baseline="0" dirty="0" err="1"/>
              <a:t>méca</a:t>
            </a:r>
            <a:r>
              <a:rPr lang="fr-FR" baseline="0" dirty="0"/>
              <a:t>)</a:t>
            </a:r>
            <a:br>
              <a:rPr lang="fr-FR" baseline="0" dirty="0"/>
            </a:br>
            <a:r>
              <a:rPr lang="fr-FR" baseline="0" dirty="0"/>
              <a:t>2. Créer (s’amuser, art, jouer) </a:t>
            </a:r>
            <a:br>
              <a:rPr lang="fr-FR" baseline="0" dirty="0"/>
            </a:br>
            <a:r>
              <a:rPr lang="fr-FR" baseline="0" dirty="0"/>
              <a:t>3. Prototyper (pour industrialiser ?)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Agir : </a:t>
            </a:r>
            <a:br>
              <a:rPr lang="fr-FR" baseline="0" dirty="0"/>
            </a:br>
            <a:r>
              <a:rPr lang="fr-FR" baseline="0" dirty="0"/>
              <a:t>1. Scanner</a:t>
            </a:r>
            <a:br>
              <a:rPr lang="fr-FR" baseline="0" dirty="0"/>
            </a:br>
            <a:r>
              <a:rPr lang="fr-FR" baseline="0" dirty="0"/>
              <a:t>2. Télécharger</a:t>
            </a:r>
            <a:br>
              <a:rPr lang="fr-FR" baseline="0" dirty="0"/>
            </a:br>
            <a:r>
              <a:rPr lang="fr-FR" baseline="0" dirty="0"/>
              <a:t>3. Modéliser</a:t>
            </a:r>
            <a:br>
              <a:rPr lang="fr-FR" baseline="0" dirty="0"/>
            </a:br>
            <a:r>
              <a:rPr lang="fr-FR" baseline="0" dirty="0"/>
              <a:t>4. Imprimer</a:t>
            </a:r>
            <a:br>
              <a:rPr lang="fr-FR" baseline="0" dirty="0"/>
            </a:br>
            <a:endParaRPr lang="fr-FR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Codes et fichiers</a:t>
            </a:r>
            <a:br>
              <a:rPr lang="fr-FR" baseline="0" dirty="0"/>
            </a:br>
            <a:r>
              <a:rPr lang="fr-FR" baseline="0" dirty="0"/>
              <a:t>1 STL </a:t>
            </a:r>
            <a:r>
              <a:rPr lang="fr-FR" baseline="0" dirty="0" err="1"/>
              <a:t>Gcode</a:t>
            </a: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Le matos : </a:t>
            </a:r>
            <a:br>
              <a:rPr lang="fr-FR" baseline="0" dirty="0"/>
            </a:br>
            <a:r>
              <a:rPr lang="fr-FR" baseline="0" dirty="0"/>
              <a:t>Les scanneurs</a:t>
            </a:r>
            <a:br>
              <a:rPr lang="fr-FR" baseline="0" dirty="0"/>
            </a:br>
            <a:r>
              <a:rPr lang="fr-FR" baseline="0" dirty="0"/>
              <a:t>Les sites de téléchargement</a:t>
            </a:r>
            <a:br>
              <a:rPr lang="fr-FR" baseline="0" dirty="0"/>
            </a:br>
            <a:r>
              <a:rPr lang="fr-FR" baseline="0" dirty="0"/>
              <a:t>Les logiciels et services web</a:t>
            </a:r>
            <a:br>
              <a:rPr lang="fr-FR" baseline="0" dirty="0"/>
            </a:br>
            <a:r>
              <a:rPr lang="fr-FR" baseline="0" dirty="0"/>
              <a:t>La matière (1kg de plastiques = 300 pièces d’échecs) </a:t>
            </a:r>
            <a:br>
              <a:rPr lang="fr-FR" baseline="0" dirty="0"/>
            </a:br>
            <a:r>
              <a:rPr lang="fr-FR" baseline="0" dirty="0"/>
              <a:t>Les imprimantes 3D (XYZ cube 20 à 25 cm de côté)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Combien ça coûte ? 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Pratique </a:t>
            </a:r>
            <a:r>
              <a:rPr lang="fr-FR" baseline="0" dirty="0" err="1"/>
              <a:t>tinkercad</a:t>
            </a:r>
            <a:r>
              <a:rPr lang="fr-FR" baseline="0" dirty="0"/>
              <a:t> : </a:t>
            </a:r>
            <a:br>
              <a:rPr lang="fr-FR" baseline="0" dirty="0"/>
            </a:br>
            <a:r>
              <a:rPr lang="fr-FR" baseline="0" dirty="0"/>
              <a:t>Portes clés</a:t>
            </a:r>
            <a:br>
              <a:rPr lang="fr-FR" baseline="0" dirty="0"/>
            </a:br>
            <a:r>
              <a:rPr lang="fr-FR" baseline="0" dirty="0"/>
              <a:t>Support verre</a:t>
            </a:r>
            <a:br>
              <a:rPr lang="fr-FR" baseline="0" dirty="0"/>
            </a:br>
            <a:r>
              <a:rPr lang="fr-FR" baseline="0" dirty="0"/>
              <a:t>Scan d’un visage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8796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61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Usages (diagramme 3 cercles) :  </a:t>
            </a:r>
            <a:br>
              <a:rPr lang="fr-FR" baseline="0" dirty="0"/>
            </a:br>
            <a:r>
              <a:rPr lang="fr-FR" baseline="0" dirty="0"/>
              <a:t>1. Réparer (remplacer/tester/santé/nouvel </a:t>
            </a:r>
            <a:r>
              <a:rPr lang="fr-FR" baseline="0" dirty="0" err="1"/>
              <a:t>méca</a:t>
            </a:r>
            <a:r>
              <a:rPr lang="fr-FR" baseline="0" dirty="0"/>
              <a:t>)</a:t>
            </a:r>
            <a:br>
              <a:rPr lang="fr-FR" baseline="0" dirty="0"/>
            </a:br>
            <a:r>
              <a:rPr lang="fr-FR" baseline="0" dirty="0"/>
              <a:t>2. Créer (s’amuser, art, jouer) </a:t>
            </a:r>
            <a:br>
              <a:rPr lang="fr-FR" baseline="0" dirty="0"/>
            </a:br>
            <a:r>
              <a:rPr lang="fr-FR" baseline="0" dirty="0"/>
              <a:t>3. Prototyper (pour industrialiser ?)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Agir : </a:t>
            </a:r>
            <a:br>
              <a:rPr lang="fr-FR" baseline="0" dirty="0"/>
            </a:br>
            <a:r>
              <a:rPr lang="fr-FR" baseline="0" dirty="0"/>
              <a:t>1. Scanner</a:t>
            </a:r>
            <a:br>
              <a:rPr lang="fr-FR" baseline="0" dirty="0"/>
            </a:br>
            <a:r>
              <a:rPr lang="fr-FR" baseline="0" dirty="0"/>
              <a:t>2. Télécharger</a:t>
            </a:r>
            <a:br>
              <a:rPr lang="fr-FR" baseline="0" dirty="0"/>
            </a:br>
            <a:r>
              <a:rPr lang="fr-FR" baseline="0" dirty="0"/>
              <a:t>3. Modéliser</a:t>
            </a:r>
            <a:br>
              <a:rPr lang="fr-FR" baseline="0" dirty="0"/>
            </a:br>
            <a:r>
              <a:rPr lang="fr-FR" baseline="0" dirty="0"/>
              <a:t>4. Imprimer</a:t>
            </a:r>
            <a:br>
              <a:rPr lang="fr-FR" baseline="0" dirty="0"/>
            </a:br>
            <a:endParaRPr lang="fr-FR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Codes et fichiers</a:t>
            </a:r>
            <a:br>
              <a:rPr lang="fr-FR" baseline="0" dirty="0"/>
            </a:br>
            <a:r>
              <a:rPr lang="fr-FR" baseline="0" dirty="0"/>
              <a:t>1 STL </a:t>
            </a:r>
            <a:r>
              <a:rPr lang="fr-FR" baseline="0" dirty="0" err="1"/>
              <a:t>Gcode</a:t>
            </a: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Le matos : </a:t>
            </a:r>
            <a:br>
              <a:rPr lang="fr-FR" baseline="0" dirty="0"/>
            </a:br>
            <a:r>
              <a:rPr lang="fr-FR" baseline="0" dirty="0"/>
              <a:t>Les scanneurs</a:t>
            </a:r>
            <a:br>
              <a:rPr lang="fr-FR" baseline="0" dirty="0"/>
            </a:br>
            <a:r>
              <a:rPr lang="fr-FR" baseline="0" dirty="0"/>
              <a:t>Les sites de téléchargement</a:t>
            </a:r>
            <a:br>
              <a:rPr lang="fr-FR" baseline="0" dirty="0"/>
            </a:br>
            <a:r>
              <a:rPr lang="fr-FR" baseline="0" dirty="0"/>
              <a:t>Les logiciels et services web</a:t>
            </a:r>
            <a:br>
              <a:rPr lang="fr-FR" baseline="0" dirty="0"/>
            </a:br>
            <a:r>
              <a:rPr lang="fr-FR" baseline="0" dirty="0"/>
              <a:t>La matière (1kg de plastiques = 300 pièces d’échecs) </a:t>
            </a:r>
            <a:br>
              <a:rPr lang="fr-FR" baseline="0" dirty="0"/>
            </a:br>
            <a:r>
              <a:rPr lang="fr-FR" baseline="0" dirty="0"/>
              <a:t>Les imprimantes 3D (XYZ cube 20 à 25 cm de côté)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Combien ça coûte ? 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Pratique </a:t>
            </a:r>
            <a:r>
              <a:rPr lang="fr-FR" baseline="0" dirty="0" err="1"/>
              <a:t>tinkercad</a:t>
            </a:r>
            <a:r>
              <a:rPr lang="fr-FR" baseline="0" dirty="0"/>
              <a:t> : </a:t>
            </a:r>
            <a:br>
              <a:rPr lang="fr-FR" baseline="0" dirty="0"/>
            </a:br>
            <a:r>
              <a:rPr lang="fr-FR" baseline="0" dirty="0"/>
              <a:t>Portes clés</a:t>
            </a:r>
            <a:br>
              <a:rPr lang="fr-FR" baseline="0" dirty="0"/>
            </a:br>
            <a:r>
              <a:rPr lang="fr-FR" baseline="0" dirty="0"/>
              <a:t>Support verre</a:t>
            </a:r>
            <a:br>
              <a:rPr lang="fr-FR" baseline="0" dirty="0"/>
            </a:br>
            <a:r>
              <a:rPr lang="fr-FR" baseline="0" dirty="0"/>
              <a:t>Scan d’un visage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MY HUMAN KIT </a:t>
            </a:r>
            <a:br>
              <a:rPr lang="fr-FR" baseline="0" dirty="0"/>
            </a:br>
            <a:r>
              <a:rPr lang="fr-FR" baseline="0" dirty="0" err="1"/>
              <a:t>imp</a:t>
            </a:r>
            <a:r>
              <a:rPr lang="fr-FR" baseline="0" dirty="0"/>
              <a:t> MAISON béton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Education à la sexualité</a:t>
            </a:r>
            <a:br>
              <a:rPr lang="fr-FR" baseline="0" dirty="0"/>
            </a:br>
            <a:r>
              <a:rPr lang="fr-FR" baseline="0" dirty="0"/>
              <a:t>armes </a:t>
            </a:r>
            <a:br>
              <a:rPr lang="fr-FR" baseline="0" dirty="0"/>
            </a:br>
            <a:r>
              <a:rPr lang="fr-FR" baseline="0" dirty="0"/>
              <a:t>avions</a:t>
            </a:r>
            <a:br>
              <a:rPr lang="fr-FR" baseline="0" dirty="0"/>
            </a:br>
            <a:r>
              <a:rPr lang="fr-FR" baseline="0" dirty="0"/>
              <a:t>1. Réparer (remplacer/tester/santé/nouvel </a:t>
            </a:r>
            <a:r>
              <a:rPr lang="fr-FR" baseline="0" dirty="0" err="1"/>
              <a:t>méca</a:t>
            </a:r>
            <a:r>
              <a:rPr lang="fr-FR" baseline="0" dirty="0"/>
              <a:t>)</a:t>
            </a:r>
            <a:br>
              <a:rPr lang="fr-FR" baseline="0" dirty="0"/>
            </a:br>
            <a:r>
              <a:rPr lang="fr-FR" baseline="0" dirty="0"/>
              <a:t>2. Créer (s’amuser, art, jouer) </a:t>
            </a:r>
            <a:br>
              <a:rPr lang="fr-FR" baseline="0" dirty="0"/>
            </a:br>
            <a:r>
              <a:rPr lang="fr-FR" baseline="0" dirty="0"/>
              <a:t>3. Prototyper (pour industrialiser ?)</a:t>
            </a:r>
            <a:br>
              <a:rPr lang="fr-FR" baseline="0" dirty="0"/>
            </a:b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Usages (diagramme 3 cercles) :  </a:t>
            </a:r>
            <a:br>
              <a:rPr lang="fr-FR" baseline="0" dirty="0"/>
            </a:br>
            <a:r>
              <a:rPr lang="fr-FR" baseline="0" dirty="0"/>
              <a:t>1. Réparer (remplacer/tester/santé/nouvel </a:t>
            </a:r>
            <a:r>
              <a:rPr lang="fr-FR" baseline="0" dirty="0" err="1"/>
              <a:t>méca</a:t>
            </a:r>
            <a:r>
              <a:rPr lang="fr-FR" baseline="0" dirty="0"/>
              <a:t>)</a:t>
            </a:r>
            <a:br>
              <a:rPr lang="fr-FR" baseline="0" dirty="0"/>
            </a:br>
            <a:r>
              <a:rPr lang="fr-FR" baseline="0" dirty="0"/>
              <a:t>2. Créer (s’amuser, art, jouer) </a:t>
            </a:r>
            <a:br>
              <a:rPr lang="fr-FR" baseline="0" dirty="0"/>
            </a:br>
            <a:r>
              <a:rPr lang="fr-FR" baseline="0" dirty="0"/>
              <a:t>3. Prototyper (pour industrialiser ?)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Agir : </a:t>
            </a:r>
            <a:br>
              <a:rPr lang="fr-FR" baseline="0" dirty="0"/>
            </a:br>
            <a:r>
              <a:rPr lang="fr-FR" baseline="0" dirty="0"/>
              <a:t>1. Scanner</a:t>
            </a:r>
            <a:br>
              <a:rPr lang="fr-FR" baseline="0" dirty="0"/>
            </a:br>
            <a:r>
              <a:rPr lang="fr-FR" baseline="0" dirty="0"/>
              <a:t>2. Télécharger</a:t>
            </a:r>
            <a:br>
              <a:rPr lang="fr-FR" baseline="0" dirty="0"/>
            </a:br>
            <a:r>
              <a:rPr lang="fr-FR" baseline="0" dirty="0"/>
              <a:t>3. Modéliser</a:t>
            </a:r>
            <a:br>
              <a:rPr lang="fr-FR" baseline="0" dirty="0"/>
            </a:br>
            <a:r>
              <a:rPr lang="fr-FR" baseline="0" dirty="0"/>
              <a:t>4. Imprimer</a:t>
            </a:r>
            <a:br>
              <a:rPr lang="fr-FR" baseline="0" dirty="0"/>
            </a:br>
            <a:endParaRPr lang="fr-FR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/>
              <a:t>Codes et fichiers</a:t>
            </a:r>
            <a:br>
              <a:rPr lang="fr-FR" baseline="0" dirty="0"/>
            </a:br>
            <a:r>
              <a:rPr lang="fr-FR" baseline="0" dirty="0"/>
              <a:t>1 STL </a:t>
            </a:r>
            <a:r>
              <a:rPr lang="fr-FR" baseline="0" dirty="0" err="1"/>
              <a:t>Gcode</a:t>
            </a: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Le matos : </a:t>
            </a:r>
            <a:br>
              <a:rPr lang="fr-FR" baseline="0" dirty="0"/>
            </a:br>
            <a:r>
              <a:rPr lang="fr-FR" baseline="0" dirty="0"/>
              <a:t>Les scanneurs</a:t>
            </a:r>
            <a:br>
              <a:rPr lang="fr-FR" baseline="0" dirty="0"/>
            </a:br>
            <a:r>
              <a:rPr lang="fr-FR" baseline="0" dirty="0"/>
              <a:t>Les sites de téléchargement</a:t>
            </a:r>
            <a:br>
              <a:rPr lang="fr-FR" baseline="0" dirty="0"/>
            </a:br>
            <a:r>
              <a:rPr lang="fr-FR" baseline="0" dirty="0"/>
              <a:t>Les logiciels et services web</a:t>
            </a:r>
            <a:br>
              <a:rPr lang="fr-FR" baseline="0" dirty="0"/>
            </a:br>
            <a:r>
              <a:rPr lang="fr-FR" baseline="0" dirty="0"/>
              <a:t>La matière (1kg de plastiques = 300 pièces d’échecs) </a:t>
            </a:r>
            <a:br>
              <a:rPr lang="fr-FR" baseline="0" dirty="0"/>
            </a:br>
            <a:r>
              <a:rPr lang="fr-FR" baseline="0" dirty="0"/>
              <a:t>Les imprimantes 3D (XYZ cube 20 à 25 cm de côté)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Combien ça coûte ? 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>Pratique </a:t>
            </a:r>
            <a:r>
              <a:rPr lang="fr-FR" baseline="0" dirty="0" err="1"/>
              <a:t>tinkercad</a:t>
            </a:r>
            <a:r>
              <a:rPr lang="fr-FR" baseline="0" dirty="0"/>
              <a:t> : </a:t>
            </a:r>
            <a:br>
              <a:rPr lang="fr-FR" baseline="0" dirty="0"/>
            </a:br>
            <a:r>
              <a:rPr lang="fr-FR" baseline="0" dirty="0"/>
              <a:t>Portes clés</a:t>
            </a:r>
            <a:br>
              <a:rPr lang="fr-FR" baseline="0" dirty="0"/>
            </a:br>
            <a:r>
              <a:rPr lang="fr-FR" baseline="0" dirty="0"/>
              <a:t>Support verre</a:t>
            </a:r>
            <a:br>
              <a:rPr lang="fr-FR" baseline="0" dirty="0"/>
            </a:br>
            <a:r>
              <a:rPr lang="fr-FR" baseline="0" dirty="0"/>
              <a:t>Scan d’un visage</a:t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r>
              <a:rPr lang="fr-FR" baseline="0" dirty="0"/>
              <a:t/>
            </a:r>
            <a:br>
              <a:rPr lang="fr-FR" baseline="0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0945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52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922000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373778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5825557" y="1930500"/>
            <a:ext cx="23322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ed">
  <p:cSld name="BLANK_1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52" name="Google Shape;52;p11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Raleway ExtraBold"/>
              <a:buNone/>
              <a:defRPr sz="58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Light"/>
              <a:buChar char="●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Light"/>
              <a:buChar char="○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aleway Light"/>
              <a:buChar char="■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●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○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■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●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○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■"/>
              <a:defRPr sz="1800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3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unsplash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685799" y="3287213"/>
            <a:ext cx="8075123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/>
            </a:r>
            <a:br>
              <a:rPr lang="en" dirty="0"/>
            </a:br>
            <a:r>
              <a:rPr lang="en" dirty="0">
                <a:solidFill>
                  <a:schemeClr val="bg1"/>
                </a:solidFill>
              </a:rPr>
              <a:t>Devenez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bg1"/>
                </a:solidFill>
              </a:rPr>
              <a:t>Maker :</a:t>
            </a:r>
            <a:br>
              <a:rPr lang="en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Imprimez en 3D</a:t>
            </a:r>
            <a:r>
              <a:rPr lang="en" dirty="0"/>
              <a:t> Créez vos prototypes</a:t>
            </a:r>
            <a:endParaRPr dirty="0"/>
          </a:p>
        </p:txBody>
      </p:sp>
      <p:grpSp>
        <p:nvGrpSpPr>
          <p:cNvPr id="58" name="Google Shape;58;p12"/>
          <p:cNvGrpSpPr/>
          <p:nvPr/>
        </p:nvGrpSpPr>
        <p:grpSpPr>
          <a:xfrm>
            <a:off x="7864658" y="371176"/>
            <a:ext cx="896264" cy="896314"/>
            <a:chOff x="570875" y="4322250"/>
            <a:chExt cx="443300" cy="443325"/>
          </a:xfrm>
        </p:grpSpPr>
        <p:sp>
          <p:nvSpPr>
            <p:cNvPr id="59" name="Google Shape;59;p12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2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7" y="476433"/>
            <a:ext cx="19812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702925" y="891775"/>
            <a:ext cx="416435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/>
              <a:t>Modéliser</a:t>
            </a:r>
            <a:r>
              <a:rPr lang="en" sz="3600" dirty="0"/>
              <a:t> </a:t>
            </a:r>
            <a:r>
              <a:rPr lang="fr-FR" sz="3600" dirty="0">
                <a:solidFill>
                  <a:srgbClr val="FFB600"/>
                </a:solidFill>
              </a:rPr>
              <a:t>son propre </a:t>
            </a:r>
            <a:r>
              <a:rPr lang="fr-FR" sz="3600" dirty="0"/>
              <a:t>objet</a:t>
            </a:r>
            <a:endParaRPr sz="3600" dirty="0"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779125" y="2140925"/>
            <a:ext cx="3871200" cy="1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/>
              <a:t>Il est possible de modifier un objet existant ou de créer quelque chose de nouveau. </a:t>
            </a:r>
            <a:br>
              <a:rPr lang="fr-FR" dirty="0"/>
            </a:br>
            <a:r>
              <a:rPr lang="fr-FR" dirty="0"/>
              <a:t>Les logiciels de conceptions 3D sont pléthores…  à choisir selon vos besoins et vos objectifs.</a:t>
            </a:r>
            <a:endParaRPr dirty="0"/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57350" y="891600"/>
            <a:ext cx="3360300" cy="3360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9" name="Google Shape;154;p21">
            <a:extLst>
              <a:ext uri="{FF2B5EF4-FFF2-40B4-BE49-F238E27FC236}">
                <a16:creationId xmlns:a16="http://schemas.microsoft.com/office/drawing/2014/main" id="{562421E9-B8FC-4599-BE1A-A77DC5172EBE}"/>
              </a:ext>
            </a:extLst>
          </p:cNvPr>
          <p:cNvSpPr txBox="1">
            <a:spLocks/>
          </p:cNvSpPr>
          <p:nvPr/>
        </p:nvSpPr>
        <p:spPr>
          <a:xfrm>
            <a:off x="1038225" y="4293575"/>
            <a:ext cx="8286750" cy="1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Font typeface="Raleway Light"/>
              <a:buNone/>
            </a:pPr>
            <a:r>
              <a:rPr lang="fr-FR" sz="1400" i="1" dirty="0"/>
              <a:t>Sketch Up pour les architectes, </a:t>
            </a:r>
            <a:r>
              <a:rPr lang="fr-FR" sz="1400" i="1" dirty="0" err="1"/>
              <a:t>Solidworks</a:t>
            </a:r>
            <a:r>
              <a:rPr lang="fr-FR" sz="1400" i="1" dirty="0"/>
              <a:t> pour l’aéronautique, </a:t>
            </a:r>
            <a:r>
              <a:rPr lang="fr-FR" sz="1400" i="1" dirty="0" err="1"/>
              <a:t>Tinkercad</a:t>
            </a:r>
            <a:r>
              <a:rPr lang="fr-FR" sz="1400" i="1" dirty="0"/>
              <a:t> pour les débutants.</a:t>
            </a:r>
          </a:p>
        </p:txBody>
      </p:sp>
      <p:grpSp>
        <p:nvGrpSpPr>
          <p:cNvPr id="10" name="Google Shape;547;p38">
            <a:extLst>
              <a:ext uri="{FF2B5EF4-FFF2-40B4-BE49-F238E27FC236}">
                <a16:creationId xmlns:a16="http://schemas.microsoft.com/office/drawing/2014/main" id="{E5F7F8B4-D55C-486A-9358-593B169A0A2B}"/>
              </a:ext>
            </a:extLst>
          </p:cNvPr>
          <p:cNvGrpSpPr>
            <a:grpSpLocks noChangeAspect="1"/>
          </p:cNvGrpSpPr>
          <p:nvPr/>
        </p:nvGrpSpPr>
        <p:grpSpPr>
          <a:xfrm>
            <a:off x="8037841" y="345377"/>
            <a:ext cx="806468" cy="776671"/>
            <a:chOff x="2583325" y="2972875"/>
            <a:chExt cx="462850" cy="445750"/>
          </a:xfrm>
        </p:grpSpPr>
        <p:sp>
          <p:nvSpPr>
            <p:cNvPr id="11" name="Google Shape;548;p38">
              <a:extLst>
                <a:ext uri="{FF2B5EF4-FFF2-40B4-BE49-F238E27FC236}">
                  <a16:creationId xmlns:a16="http://schemas.microsoft.com/office/drawing/2014/main" id="{E2A97DBC-23D0-4687-934B-8718AF928AEC}"/>
                </a:ext>
              </a:extLst>
            </p:cNvPr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9;p38">
              <a:extLst>
                <a:ext uri="{FF2B5EF4-FFF2-40B4-BE49-F238E27FC236}">
                  <a16:creationId xmlns:a16="http://schemas.microsoft.com/office/drawing/2014/main" id="{9C337E5E-902D-4827-83EE-CAC7E60347DC}"/>
                </a:ext>
              </a:extLst>
            </p:cNvPr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94933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Avant d’imprimer…</a:t>
            </a:r>
            <a:endParaRPr dirty="0"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Parlons de matériels et de technologies</a:t>
            </a:r>
            <a:endParaRPr dirty="0"/>
          </a:p>
        </p:txBody>
      </p:sp>
      <p:sp>
        <p:nvSpPr>
          <p:cNvPr id="90" name="Google Shape;90;p15"/>
          <p:cNvSpPr txBox="1"/>
          <p:nvPr/>
        </p:nvSpPr>
        <p:spPr>
          <a:xfrm>
            <a:off x="7811325" y="0"/>
            <a:ext cx="960900" cy="13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600" dirty="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5" name="Google Shape;554;p38">
            <a:extLst>
              <a:ext uri="{FF2B5EF4-FFF2-40B4-BE49-F238E27FC236}">
                <a16:creationId xmlns:a16="http://schemas.microsoft.com/office/drawing/2014/main" id="{550BE9EA-ABBB-4B21-98D6-C525BB4CB037}"/>
              </a:ext>
            </a:extLst>
          </p:cNvPr>
          <p:cNvGrpSpPr>
            <a:grpSpLocks noChangeAspect="1"/>
          </p:cNvGrpSpPr>
          <p:nvPr/>
        </p:nvGrpSpPr>
        <p:grpSpPr>
          <a:xfrm>
            <a:off x="7978380" y="318452"/>
            <a:ext cx="895870" cy="662797"/>
            <a:chOff x="5255200" y="3006475"/>
            <a:chExt cx="511700" cy="378575"/>
          </a:xfrm>
          <a:solidFill>
            <a:schemeClr val="bg1"/>
          </a:solidFill>
        </p:grpSpPr>
        <p:sp>
          <p:nvSpPr>
            <p:cNvPr id="6" name="Google Shape;555;p38">
              <a:extLst>
                <a:ext uri="{FF2B5EF4-FFF2-40B4-BE49-F238E27FC236}">
                  <a16:creationId xmlns:a16="http://schemas.microsoft.com/office/drawing/2014/main" id="{18E523AE-09EF-4511-8F1A-483A7BE2856D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56;p38">
              <a:extLst>
                <a:ext uri="{FF2B5EF4-FFF2-40B4-BE49-F238E27FC236}">
                  <a16:creationId xmlns:a16="http://schemas.microsoft.com/office/drawing/2014/main" id="{54625E0E-635D-4FAC-BCB6-A2F677A18886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598149" y="882250"/>
            <a:ext cx="8002926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Le dépôt de </a:t>
            </a:r>
            <a:r>
              <a:rPr lang="fr-FR" dirty="0">
                <a:solidFill>
                  <a:srgbClr val="FFB600"/>
                </a:solidFill>
              </a:rPr>
              <a:t>fil chaud</a:t>
            </a:r>
            <a:endParaRPr dirty="0"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fr-FR" dirty="0"/>
              <a:t>L’impression 3D c’est plusieurs technologies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 dirty="0"/>
              <a:t>Ici, dans le cadre d’un </a:t>
            </a:r>
            <a:r>
              <a:rPr lang="fr-FR" dirty="0" err="1"/>
              <a:t>FabLab</a:t>
            </a:r>
            <a:r>
              <a:rPr lang="fr-FR" dirty="0"/>
              <a:t>, nous parlons de Fabrication additive par dépôt de fil chaud.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FR" dirty="0"/>
              <a:t>FDM : </a:t>
            </a:r>
            <a:r>
              <a:rPr lang="fr-FR" dirty="0" err="1"/>
              <a:t>Fused</a:t>
            </a:r>
            <a:r>
              <a:rPr lang="fr-FR" dirty="0"/>
              <a:t> </a:t>
            </a:r>
            <a:r>
              <a:rPr lang="fr-FR" dirty="0" err="1"/>
              <a:t>Deposition</a:t>
            </a:r>
            <a:r>
              <a:rPr lang="fr-FR" dirty="0"/>
              <a:t> </a:t>
            </a:r>
            <a:r>
              <a:rPr lang="fr-FR" dirty="0" err="1"/>
              <a:t>Moddeling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114300" lvl="0" indent="0">
              <a:spcBef>
                <a:spcPts val="0"/>
              </a:spcBef>
              <a:buNone/>
            </a:pPr>
            <a:endParaRPr lang="fr-FR" dirty="0"/>
          </a:p>
          <a:p>
            <a:pPr marL="114300" lvl="0" indent="0">
              <a:spcBef>
                <a:spcPts val="0"/>
              </a:spcBef>
              <a:buNone/>
            </a:pPr>
            <a:r>
              <a:rPr lang="fr-FR" dirty="0"/>
              <a:t>On superpose des couches !</a:t>
            </a:r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4" name="Google Shape;280;p28">
            <a:extLst>
              <a:ext uri="{FF2B5EF4-FFF2-40B4-BE49-F238E27FC236}">
                <a16:creationId xmlns:a16="http://schemas.microsoft.com/office/drawing/2014/main" id="{4662F564-626F-445A-BDAD-092959A49DB6}"/>
              </a:ext>
            </a:extLst>
          </p:cNvPr>
          <p:cNvGrpSpPr/>
          <p:nvPr/>
        </p:nvGrpSpPr>
        <p:grpSpPr>
          <a:xfrm>
            <a:off x="7964730" y="329098"/>
            <a:ext cx="977040" cy="722851"/>
            <a:chOff x="5255200" y="3006475"/>
            <a:chExt cx="511700" cy="378575"/>
          </a:xfrm>
        </p:grpSpPr>
        <p:sp>
          <p:nvSpPr>
            <p:cNvPr id="15" name="Google Shape;281;p28">
              <a:extLst>
                <a:ext uri="{FF2B5EF4-FFF2-40B4-BE49-F238E27FC236}">
                  <a16:creationId xmlns:a16="http://schemas.microsoft.com/office/drawing/2014/main" id="{9CA55950-8A77-4FED-9651-4BFF7DEFBB41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82;p28">
              <a:extLst>
                <a:ext uri="{FF2B5EF4-FFF2-40B4-BE49-F238E27FC236}">
                  <a16:creationId xmlns:a16="http://schemas.microsoft.com/office/drawing/2014/main" id="{C4747A2D-EBE0-4CA7-9B56-D89E08FBDBF7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 idx="4294967295"/>
          </p:nvPr>
        </p:nvSpPr>
        <p:spPr>
          <a:xfrm>
            <a:off x="657224" y="3080450"/>
            <a:ext cx="6207401" cy="13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dirty="0">
                <a:solidFill>
                  <a:srgbClr val="FFFFFF"/>
                </a:solidFill>
              </a:rPr>
              <a:t>Le </a:t>
            </a:r>
            <a:r>
              <a:rPr lang="fr-FR" sz="3600" b="0" dirty="0">
                <a:solidFill>
                  <a:schemeClr val="bg1"/>
                </a:solidFill>
              </a:rPr>
              <a:t>plastique </a:t>
            </a:r>
            <a:r>
              <a:rPr lang="fr-FR" sz="3600" b="0" dirty="0">
                <a:solidFill>
                  <a:srgbClr val="FFFFFF"/>
                </a:solidFill>
              </a:rPr>
              <a:t/>
            </a:r>
            <a:br>
              <a:rPr lang="fr-FR" sz="3600" b="0" dirty="0">
                <a:solidFill>
                  <a:srgbClr val="FFFFFF"/>
                </a:solidFill>
              </a:rPr>
            </a:br>
            <a:r>
              <a:rPr lang="fr-FR" sz="3600" b="0" dirty="0">
                <a:solidFill>
                  <a:srgbClr val="FFFFFF"/>
                </a:solidFill>
              </a:rPr>
              <a:t>c’est </a:t>
            </a:r>
            <a:r>
              <a:rPr lang="fr-FR" sz="3600" b="0" dirty="0">
                <a:solidFill>
                  <a:schemeClr val="bg1"/>
                </a:solidFill>
              </a:rPr>
              <a:t>fantastique</a:t>
            </a:r>
            <a:r>
              <a:rPr lang="fr-FR" sz="3600" b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3600" b="0" dirty="0">
                <a:solidFill>
                  <a:schemeClr val="bg1"/>
                </a:solidFill>
              </a:rPr>
              <a:t>!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13</a:t>
            </a:fld>
            <a:endParaRPr dirty="0">
              <a:solidFill>
                <a:schemeClr val="bg1"/>
              </a:solidFill>
            </a:endParaRPr>
          </a:p>
        </p:txBody>
      </p:sp>
      <p:grpSp>
        <p:nvGrpSpPr>
          <p:cNvPr id="166" name="Google Shape;166;p22"/>
          <p:cNvGrpSpPr/>
          <p:nvPr/>
        </p:nvGrpSpPr>
        <p:grpSpPr>
          <a:xfrm>
            <a:off x="8055170" y="359331"/>
            <a:ext cx="796189" cy="662797"/>
            <a:chOff x="1244325" y="314425"/>
            <a:chExt cx="444525" cy="370050"/>
          </a:xfrm>
        </p:grpSpPr>
        <p:sp>
          <p:nvSpPr>
            <p:cNvPr id="167" name="Google Shape;167;p22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80095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 idx="4294967295"/>
          </p:nvPr>
        </p:nvSpPr>
        <p:spPr>
          <a:xfrm>
            <a:off x="657224" y="3299525"/>
            <a:ext cx="6207401" cy="13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dirty="0">
                <a:solidFill>
                  <a:srgbClr val="FFFFFF"/>
                </a:solidFill>
              </a:rPr>
              <a:t>Un monde en 3D : </a:t>
            </a:r>
            <a:r>
              <a:rPr lang="fr-FR" sz="3600" b="0" dirty="0">
                <a:solidFill>
                  <a:srgbClr val="00B050"/>
                </a:solidFill>
              </a:rPr>
              <a:t>X</a:t>
            </a:r>
            <a:r>
              <a:rPr lang="fr-FR" sz="3600" dirty="0">
                <a:solidFill>
                  <a:srgbClr val="00B050"/>
                </a:solidFill>
              </a:rPr>
              <a:t>,</a:t>
            </a:r>
            <a:r>
              <a:rPr lang="fr-FR" sz="3600" b="0" dirty="0">
                <a:solidFill>
                  <a:srgbClr val="FFFFFF"/>
                </a:solidFill>
              </a:rPr>
              <a:t> </a:t>
            </a:r>
            <a:r>
              <a:rPr lang="fr-FR" sz="3600" b="0" dirty="0">
                <a:solidFill>
                  <a:schemeClr val="accent3">
                    <a:lumMod val="75000"/>
                  </a:schemeClr>
                </a:solidFill>
              </a:rPr>
              <a:t>Y</a:t>
            </a:r>
            <a:r>
              <a:rPr lang="fr-FR" sz="3600" b="0" dirty="0">
                <a:solidFill>
                  <a:srgbClr val="FFFFFF"/>
                </a:solidFill>
              </a:rPr>
              <a:t> et </a:t>
            </a:r>
            <a:r>
              <a:rPr lang="fr-FR" sz="3600" b="0" dirty="0">
                <a:solidFill>
                  <a:srgbClr val="00B0F0"/>
                </a:solidFill>
              </a:rPr>
              <a:t>Z</a:t>
            </a:r>
            <a:endParaRPr sz="3600" dirty="0">
              <a:solidFill>
                <a:srgbClr val="00B0F0"/>
              </a:solidFill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14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Google Shape;597;p38">
            <a:extLst>
              <a:ext uri="{FF2B5EF4-FFF2-40B4-BE49-F238E27FC236}">
                <a16:creationId xmlns:a16="http://schemas.microsoft.com/office/drawing/2014/main" id="{876A0DC6-87B1-4F3D-B852-0A835413FFC6}"/>
              </a:ext>
            </a:extLst>
          </p:cNvPr>
          <p:cNvSpPr>
            <a:spLocks noChangeAspect="1"/>
          </p:cNvSpPr>
          <p:nvPr/>
        </p:nvSpPr>
        <p:spPr>
          <a:xfrm>
            <a:off x="8069489" y="373768"/>
            <a:ext cx="797850" cy="797807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688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B600"/>
                </a:solidFill>
              </a:rPr>
              <a:t>Code, </a:t>
            </a:r>
            <a:r>
              <a:rPr lang="fr-FR" dirty="0"/>
              <a:t>logiciels</a:t>
            </a:r>
            <a:r>
              <a:rPr lang="fr-FR" dirty="0">
                <a:solidFill>
                  <a:srgbClr val="FFB600"/>
                </a:solidFill>
              </a:rPr>
              <a:t> et fichiers</a:t>
            </a:r>
            <a:endParaRPr dirty="0"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922000" y="2803500"/>
            <a:ext cx="23322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b="1" dirty="0"/>
              <a:t>Fichiers Projet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/>
              <a:t>D’abord il y a le fichier du projet sur le logiciel de conception 3D.</a:t>
            </a:r>
            <a:endParaRPr dirty="0"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2"/>
          </p:nvPr>
        </p:nvSpPr>
        <p:spPr>
          <a:xfrm>
            <a:off x="3373776" y="2803500"/>
            <a:ext cx="23322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b="1" dirty="0"/>
              <a:t>STL ou OBJ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/>
              <a:t>Il faut exporter ce fichier en .STL pour le rendre lisible par le logiciel de Slicer. STL = stéréolithographie, un fichier forme.</a:t>
            </a:r>
            <a:endParaRPr dirty="0"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3"/>
          </p:nvPr>
        </p:nvSpPr>
        <p:spPr>
          <a:xfrm>
            <a:off x="5825552" y="2803500"/>
            <a:ext cx="23322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b="1" dirty="0" err="1"/>
              <a:t>GCode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/>
              <a:t>Il faut découper le STL en slice, en couche dans le « Slicer » de l’imprimante pour créer le </a:t>
            </a:r>
            <a:r>
              <a:rPr lang="fr-FR" dirty="0" err="1"/>
              <a:t>Gcode</a:t>
            </a:r>
            <a:r>
              <a:rPr lang="fr-FR" dirty="0"/>
              <a:t>.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i="1" dirty="0"/>
              <a:t>Etape 1 : X=1, Y=4, Z=0</a:t>
            </a:r>
            <a:endParaRPr i="1" dirty="0"/>
          </a:p>
        </p:txBody>
      </p:sp>
      <p:sp>
        <p:nvSpPr>
          <p:cNvPr id="147" name="Google Shape;147;p2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8055177" y="292676"/>
            <a:ext cx="796167" cy="796157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 idx="4294967295"/>
          </p:nvPr>
        </p:nvSpPr>
        <p:spPr>
          <a:xfrm>
            <a:off x="657224" y="3080450"/>
            <a:ext cx="6207401" cy="13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rgbClr val="FFFFFF"/>
                </a:solidFill>
              </a:rPr>
              <a:t>R</a:t>
            </a:r>
            <a:r>
              <a:rPr lang="fr-FR" sz="3200" b="0" dirty="0">
                <a:solidFill>
                  <a:srgbClr val="FFFFFF"/>
                </a:solidFill>
              </a:rPr>
              <a:t>éalité et numériqu</a:t>
            </a:r>
            <a:r>
              <a:rPr lang="fr-FR" sz="3200" dirty="0">
                <a:solidFill>
                  <a:srgbClr val="FFFFFF"/>
                </a:solidFill>
              </a:rPr>
              <a:t>e… </a:t>
            </a:r>
            <a:br>
              <a:rPr lang="fr-FR" sz="3200" dirty="0">
                <a:solidFill>
                  <a:srgbClr val="FFFFFF"/>
                </a:solidFill>
              </a:rPr>
            </a:br>
            <a:r>
              <a:rPr lang="fr-FR" sz="3200" dirty="0">
                <a:solidFill>
                  <a:srgbClr val="FFFFFF"/>
                </a:solidFill>
              </a:rPr>
              <a:t>deux faces d’une même pièce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16</a:t>
            </a:fld>
            <a:endParaRPr dirty="0">
              <a:solidFill>
                <a:schemeClr val="bg1"/>
              </a:solidFill>
            </a:endParaRPr>
          </a:p>
        </p:txBody>
      </p:sp>
      <p:grpSp>
        <p:nvGrpSpPr>
          <p:cNvPr id="166" name="Google Shape;166;p22"/>
          <p:cNvGrpSpPr/>
          <p:nvPr/>
        </p:nvGrpSpPr>
        <p:grpSpPr>
          <a:xfrm>
            <a:off x="8055170" y="359331"/>
            <a:ext cx="796189" cy="662797"/>
            <a:chOff x="1244325" y="314425"/>
            <a:chExt cx="444525" cy="370050"/>
          </a:xfrm>
        </p:grpSpPr>
        <p:sp>
          <p:nvSpPr>
            <p:cNvPr id="167" name="Google Shape;167;p22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7450529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 idx="4294967295"/>
          </p:nvPr>
        </p:nvSpPr>
        <p:spPr>
          <a:xfrm>
            <a:off x="126002" y="3428789"/>
            <a:ext cx="6207401" cy="13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Réalité et numérique… </a:t>
            </a:r>
            <a:br>
              <a:rPr lang="fr-FR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deux faces d’une même pièce</a:t>
            </a:r>
            <a:endParaRPr sz="1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17</a:t>
            </a:fld>
            <a:endParaRPr dirty="0">
              <a:solidFill>
                <a:schemeClr val="bg1"/>
              </a:solidFill>
            </a:endParaRPr>
          </a:p>
        </p:txBody>
      </p:sp>
      <p:grpSp>
        <p:nvGrpSpPr>
          <p:cNvPr id="166" name="Google Shape;166;p22"/>
          <p:cNvGrpSpPr/>
          <p:nvPr/>
        </p:nvGrpSpPr>
        <p:grpSpPr>
          <a:xfrm>
            <a:off x="8055170" y="359331"/>
            <a:ext cx="796189" cy="662797"/>
            <a:chOff x="1244325" y="314425"/>
            <a:chExt cx="444525" cy="370050"/>
          </a:xfrm>
        </p:grpSpPr>
        <p:sp>
          <p:nvSpPr>
            <p:cNvPr id="167" name="Google Shape;167;p22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0782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70" name="Google Shape;370;p35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dirty="0">
                <a:solidFill>
                  <a:schemeClr val="accent1"/>
                </a:solidFill>
              </a:rPr>
              <a:t>Merci !</a:t>
            </a:r>
            <a:endParaRPr sz="9600" dirty="0">
              <a:solidFill>
                <a:schemeClr val="accent1"/>
              </a:solidFill>
            </a:endParaRPr>
          </a:p>
        </p:txBody>
      </p:sp>
      <p:sp>
        <p:nvSpPr>
          <p:cNvPr id="371" name="Google Shape;371;p35"/>
          <p:cNvSpPr txBox="1">
            <a:spLocks noGrp="1"/>
          </p:cNvSpPr>
          <p:nvPr>
            <p:ph type="subTitle" idx="4294967295"/>
          </p:nvPr>
        </p:nvSpPr>
        <p:spPr>
          <a:xfrm>
            <a:off x="685800" y="2860000"/>
            <a:ext cx="6593700" cy="19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3600" b="1" dirty="0"/>
              <a:t>Des questions ? </a:t>
            </a:r>
            <a:endParaRPr sz="3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/>
              <a:t>Aurélien Marty @</a:t>
            </a:r>
            <a:r>
              <a:rPr lang="fr-FR" dirty="0" err="1"/>
              <a:t>laviecheap</a:t>
            </a:r>
            <a:endParaRPr sz="3600" b="1" dirty="0"/>
          </a:p>
        </p:txBody>
      </p:sp>
      <p:sp>
        <p:nvSpPr>
          <p:cNvPr id="372" name="Google Shape;372;p35"/>
          <p:cNvSpPr/>
          <p:nvPr/>
        </p:nvSpPr>
        <p:spPr>
          <a:xfrm>
            <a:off x="8054234" y="327815"/>
            <a:ext cx="798007" cy="725835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118674-DB89-4809-812B-B0B5F7877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27" y="3904500"/>
            <a:ext cx="1981200" cy="6858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1A777A5-CD14-4F29-88A6-7329F59BE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73" y="4098432"/>
            <a:ext cx="1570372" cy="5531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ctrTitle" idx="4294967295"/>
          </p:nvPr>
        </p:nvSpPr>
        <p:spPr>
          <a:xfrm>
            <a:off x="685800" y="2269150"/>
            <a:ext cx="4977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dirty="0">
                <a:solidFill>
                  <a:schemeClr val="accent1"/>
                </a:solidFill>
              </a:rPr>
              <a:t>A vous de jouer ! </a:t>
            </a:r>
            <a:endParaRPr sz="4400" dirty="0">
              <a:solidFill>
                <a:schemeClr val="accent1"/>
              </a:solidFill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4294967295"/>
          </p:nvPr>
        </p:nvSpPr>
        <p:spPr>
          <a:xfrm>
            <a:off x="685800" y="3411555"/>
            <a:ext cx="4977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/>
              <a:t>Réalisez votre projet ! </a:t>
            </a:r>
            <a:endParaRPr dirty="0"/>
          </a:p>
        </p:txBody>
      </p:sp>
      <p:sp>
        <p:nvSpPr>
          <p:cNvPr id="116" name="Google Shape;116;p18"/>
          <p:cNvSpPr/>
          <p:nvPr/>
        </p:nvSpPr>
        <p:spPr>
          <a:xfrm>
            <a:off x="7334564" y="2384367"/>
            <a:ext cx="299775" cy="28623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18"/>
          <p:cNvGrpSpPr/>
          <p:nvPr/>
        </p:nvGrpSpPr>
        <p:grpSpPr>
          <a:xfrm>
            <a:off x="6962708" y="777025"/>
            <a:ext cx="1284369" cy="1284693"/>
            <a:chOff x="6654650" y="3665275"/>
            <a:chExt cx="409100" cy="409125"/>
          </a:xfrm>
        </p:grpSpPr>
        <p:sp>
          <p:nvSpPr>
            <p:cNvPr id="118" name="Google Shape;118;p1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18"/>
          <p:cNvGrpSpPr/>
          <p:nvPr/>
        </p:nvGrpSpPr>
        <p:grpSpPr>
          <a:xfrm rot="290934">
            <a:off x="5826714" y="2216476"/>
            <a:ext cx="848543" cy="848624"/>
            <a:chOff x="570875" y="4322250"/>
            <a:chExt cx="443300" cy="443325"/>
          </a:xfrm>
        </p:grpSpPr>
        <p:sp>
          <p:nvSpPr>
            <p:cNvPr id="121" name="Google Shape;121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8"/>
          <p:cNvSpPr/>
          <p:nvPr/>
        </p:nvSpPr>
        <p:spPr>
          <a:xfrm rot="2466717">
            <a:off x="5819909" y="1025895"/>
            <a:ext cx="416526" cy="39771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/>
          <p:nvPr/>
        </p:nvSpPr>
        <p:spPr>
          <a:xfrm rot="-1609245">
            <a:off x="6429073" y="1276138"/>
            <a:ext cx="299725" cy="2862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8"/>
          <p:cNvSpPr/>
          <p:nvPr/>
        </p:nvSpPr>
        <p:spPr>
          <a:xfrm rot="2926063">
            <a:off x="8246537" y="1502870"/>
            <a:ext cx="224479" cy="21434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8"/>
          <p:cNvSpPr/>
          <p:nvPr/>
        </p:nvSpPr>
        <p:spPr>
          <a:xfrm rot="-1609158">
            <a:off x="8202241" y="284727"/>
            <a:ext cx="202232" cy="19309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7E535ED-9195-4C44-B7DC-BA26BA55C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27" y="3904500"/>
            <a:ext cx="1981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5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Hello!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4294967295"/>
          </p:nvPr>
        </p:nvSpPr>
        <p:spPr>
          <a:xfrm>
            <a:off x="685800" y="2860000"/>
            <a:ext cx="6593700" cy="19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3600" b="1" dirty="0"/>
              <a:t>Bienvenue au Lab01 !</a:t>
            </a:r>
            <a:endParaRPr sz="3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Cowor</a:t>
            </a:r>
            <a:r>
              <a:rPr lang="fr-FR" dirty="0"/>
              <a:t>k et</a:t>
            </a:r>
            <a:r>
              <a:rPr lang="en" dirty="0"/>
              <a:t> Innovation </a:t>
            </a:r>
            <a:br>
              <a:rPr lang="en" dirty="0"/>
            </a:br>
            <a:r>
              <a:rPr lang="en" dirty="0"/>
              <a:t>Un Tiers-Lieux à Ambérieu-en-Bugey.</a:t>
            </a:r>
            <a:br>
              <a:rPr lang="en" dirty="0"/>
            </a:br>
            <a:r>
              <a:rPr lang="en" dirty="0"/>
              <a:t>1000 possibles pour décrocher la lune ensemble ! </a:t>
            </a:r>
            <a:br>
              <a:rPr lang="en" dirty="0"/>
            </a:br>
            <a:r>
              <a:rPr lang="fr-FR" b="1" u="sng" dirty="0"/>
              <a:t>www.l</a:t>
            </a:r>
            <a:r>
              <a:rPr lang="en" b="1" u="sng" dirty="0"/>
              <a:t>ab01.fr/join</a:t>
            </a:r>
            <a:endParaRPr sz="3600" b="1" u="sng" dirty="0"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350" y="439075"/>
            <a:ext cx="1981200" cy="6858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702AA27-63D5-48BB-BB43-7DB933860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764" y="4151226"/>
            <a:ext cx="1570372" cy="5531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6"/>
          <p:cNvSpPr txBox="1">
            <a:spLocks noGrp="1"/>
          </p:cNvSpPr>
          <p:nvPr>
            <p:ph type="title"/>
          </p:nvPr>
        </p:nvSpPr>
        <p:spPr>
          <a:xfrm>
            <a:off x="922000" y="1046863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Credits</a:t>
            </a:r>
            <a:endParaRPr dirty="0"/>
          </a:p>
        </p:txBody>
      </p:sp>
      <p:sp>
        <p:nvSpPr>
          <p:cNvPr id="378" name="Google Shape;378;p36"/>
          <p:cNvSpPr txBox="1">
            <a:spLocks noGrp="1"/>
          </p:cNvSpPr>
          <p:nvPr>
            <p:ph type="body" idx="1"/>
          </p:nvPr>
        </p:nvSpPr>
        <p:spPr>
          <a:xfrm>
            <a:off x="921999" y="1944217"/>
            <a:ext cx="7587299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2400" dirty="0"/>
              <a:t>Merci à toutes les personnes qui ont partagé librement leurs ressources sur Internet : 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fr-FR" sz="2400" dirty="0"/>
              <a:t>Monsieur </a:t>
            </a:r>
            <a:r>
              <a:rPr lang="fr-FR" sz="2400" dirty="0" err="1"/>
              <a:t>Bidouile</a:t>
            </a:r>
            <a:r>
              <a:rPr lang="fr-FR" sz="2400" dirty="0"/>
              <a:t> pour sa chaîne YT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fr-FR" sz="2400" dirty="0"/>
              <a:t>Impression 3D sur Movilab.org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Presentation template by </a:t>
            </a:r>
            <a:r>
              <a:rPr lang="en" sz="2400" u="sng" dirty="0">
                <a:solidFill>
                  <a:srgbClr val="FFB600"/>
                </a:solidFill>
                <a:hlinkClick r:id="rId3"/>
              </a:rPr>
              <a:t>SlidesCarnival</a:t>
            </a:r>
            <a:endParaRPr sz="2400" dirty="0">
              <a:solidFill>
                <a:srgbClr val="FFB6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-FR" sz="2400" dirty="0"/>
              <a:t>Photos : </a:t>
            </a:r>
            <a:r>
              <a:rPr lang="en" sz="2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" sz="2400" dirty="0">
                <a:solidFill>
                  <a:schemeClr val="tx1"/>
                </a:solidFill>
              </a:rPr>
              <a:t>, </a:t>
            </a:r>
            <a:r>
              <a:rPr lang="fr-FR" sz="2400" dirty="0" err="1">
                <a:solidFill>
                  <a:schemeClr val="tx1"/>
                </a:solidFill>
              </a:rPr>
              <a:t>Cults</a:t>
            </a:r>
            <a:r>
              <a:rPr lang="fr-FR" sz="2400" dirty="0">
                <a:solidFill>
                  <a:schemeClr val="tx1"/>
                </a:solidFill>
              </a:rPr>
              <a:t> 3D, </a:t>
            </a:r>
            <a:r>
              <a:rPr lang="fr-FR" sz="2400" dirty="0" err="1">
                <a:solidFill>
                  <a:schemeClr val="tx1"/>
                </a:solidFill>
              </a:rPr>
              <a:t>Thingiverse</a:t>
            </a:r>
            <a:r>
              <a:rPr lang="fr-FR" sz="2400" dirty="0">
                <a:solidFill>
                  <a:schemeClr val="tx1"/>
                </a:solidFill>
              </a:rPr>
              <a:t>, Lab01</a:t>
            </a:r>
            <a:endParaRPr lang="en" sz="2400" dirty="0">
              <a:solidFill>
                <a:schemeClr val="tx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endParaRPr sz="2400" dirty="0">
              <a:solidFill>
                <a:srgbClr val="FFB600"/>
              </a:solidFill>
            </a:endParaRPr>
          </a:p>
        </p:txBody>
      </p:sp>
      <p:sp>
        <p:nvSpPr>
          <p:cNvPr id="379" name="Google Shape;379;p3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380" name="Google Shape;380;p36"/>
          <p:cNvGrpSpPr/>
          <p:nvPr/>
        </p:nvGrpSpPr>
        <p:grpSpPr>
          <a:xfrm>
            <a:off x="8020981" y="291515"/>
            <a:ext cx="863978" cy="798681"/>
            <a:chOff x="5975075" y="2327500"/>
            <a:chExt cx="420100" cy="388350"/>
          </a:xfrm>
        </p:grpSpPr>
        <p:sp>
          <p:nvSpPr>
            <p:cNvPr id="381" name="Google Shape;381;p3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6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 idx="4294967295"/>
          </p:nvPr>
        </p:nvSpPr>
        <p:spPr>
          <a:xfrm>
            <a:off x="657224" y="3080450"/>
            <a:ext cx="6207401" cy="13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>
                <a:solidFill>
                  <a:schemeClr val="bg1"/>
                </a:solidFill>
              </a:rPr>
              <a:t>L’Impression 3D : </a:t>
            </a:r>
            <a:endParaRPr sz="36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>
                <a:solidFill>
                  <a:schemeClr val="bg1"/>
                </a:solidFill>
              </a:rPr>
              <a:t>t</a:t>
            </a:r>
            <a:r>
              <a:rPr lang="en" sz="3600" dirty="0">
                <a:solidFill>
                  <a:schemeClr val="bg1"/>
                </a:solidFill>
              </a:rPr>
              <a:t>echnologies et usages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3</a:t>
            </a:fld>
            <a:endParaRPr dirty="0">
              <a:solidFill>
                <a:schemeClr val="bg1"/>
              </a:solidFill>
            </a:endParaRPr>
          </a:p>
        </p:txBody>
      </p:sp>
      <p:grpSp>
        <p:nvGrpSpPr>
          <p:cNvPr id="9" name="Google Shape;554;p38">
            <a:extLst>
              <a:ext uri="{FF2B5EF4-FFF2-40B4-BE49-F238E27FC236}">
                <a16:creationId xmlns:a16="http://schemas.microsoft.com/office/drawing/2014/main" id="{0845203B-3353-4A09-85DF-9A3EC9642E85}"/>
              </a:ext>
            </a:extLst>
          </p:cNvPr>
          <p:cNvGrpSpPr>
            <a:grpSpLocks noChangeAspect="1"/>
          </p:cNvGrpSpPr>
          <p:nvPr/>
        </p:nvGrpSpPr>
        <p:grpSpPr>
          <a:xfrm>
            <a:off x="7978380" y="318452"/>
            <a:ext cx="895870" cy="662797"/>
            <a:chOff x="5255200" y="3006475"/>
            <a:chExt cx="511700" cy="378575"/>
          </a:xfrm>
          <a:solidFill>
            <a:schemeClr val="bg1"/>
          </a:solidFill>
        </p:grpSpPr>
        <p:sp>
          <p:nvSpPr>
            <p:cNvPr id="10" name="Google Shape;555;p38">
              <a:extLst>
                <a:ext uri="{FF2B5EF4-FFF2-40B4-BE49-F238E27FC236}">
                  <a16:creationId xmlns:a16="http://schemas.microsoft.com/office/drawing/2014/main" id="{EBCB65C3-6FDF-4E2B-9329-FBBFC0A21007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56;p38">
              <a:extLst>
                <a:ext uri="{FF2B5EF4-FFF2-40B4-BE49-F238E27FC236}">
                  <a16:creationId xmlns:a16="http://schemas.microsoft.com/office/drawing/2014/main" id="{6F23C348-7FFE-4DF8-9003-9AE75F5BA411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ctrTitle" idx="4294967295"/>
          </p:nvPr>
        </p:nvSpPr>
        <p:spPr>
          <a:xfrm>
            <a:off x="685800" y="2269150"/>
            <a:ext cx="4977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dirty="0">
                <a:solidFill>
                  <a:schemeClr val="accent1"/>
                </a:solidFill>
              </a:rPr>
              <a:t>Pourquoi imprimer en 3D ?</a:t>
            </a:r>
            <a:endParaRPr sz="4400" dirty="0">
              <a:solidFill>
                <a:schemeClr val="accent1"/>
              </a:solidFill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4294967295"/>
          </p:nvPr>
        </p:nvSpPr>
        <p:spPr>
          <a:xfrm>
            <a:off x="685800" y="3411555"/>
            <a:ext cx="4977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/>
              <a:t>Qui êtes vous ? </a:t>
            </a:r>
            <a:br>
              <a:rPr lang="fr-FR" dirty="0"/>
            </a:br>
            <a:r>
              <a:rPr lang="fr-FR" dirty="0"/>
              <a:t>Quel est votre métier ? </a:t>
            </a:r>
            <a:br>
              <a:rPr lang="fr-FR" dirty="0"/>
            </a:br>
            <a:r>
              <a:rPr lang="fr-FR" dirty="0"/>
              <a:t>Quel est votre objectif ? </a:t>
            </a:r>
            <a:endParaRPr dirty="0"/>
          </a:p>
        </p:txBody>
      </p:sp>
      <p:sp>
        <p:nvSpPr>
          <p:cNvPr id="116" name="Google Shape;116;p18"/>
          <p:cNvSpPr/>
          <p:nvPr/>
        </p:nvSpPr>
        <p:spPr>
          <a:xfrm>
            <a:off x="7334564" y="2384367"/>
            <a:ext cx="299775" cy="28623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18"/>
          <p:cNvGrpSpPr/>
          <p:nvPr/>
        </p:nvGrpSpPr>
        <p:grpSpPr>
          <a:xfrm>
            <a:off x="6962708" y="777025"/>
            <a:ext cx="1284369" cy="1284693"/>
            <a:chOff x="6654650" y="3665275"/>
            <a:chExt cx="409100" cy="409125"/>
          </a:xfrm>
        </p:grpSpPr>
        <p:sp>
          <p:nvSpPr>
            <p:cNvPr id="118" name="Google Shape;118;p1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18"/>
          <p:cNvGrpSpPr/>
          <p:nvPr/>
        </p:nvGrpSpPr>
        <p:grpSpPr>
          <a:xfrm rot="290934">
            <a:off x="5826714" y="2216476"/>
            <a:ext cx="848543" cy="848624"/>
            <a:chOff x="570875" y="4322250"/>
            <a:chExt cx="443300" cy="443325"/>
          </a:xfrm>
        </p:grpSpPr>
        <p:sp>
          <p:nvSpPr>
            <p:cNvPr id="121" name="Google Shape;121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8"/>
          <p:cNvSpPr/>
          <p:nvPr/>
        </p:nvSpPr>
        <p:spPr>
          <a:xfrm rot="2466717">
            <a:off x="5819909" y="1025895"/>
            <a:ext cx="416526" cy="39771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/>
          <p:nvPr/>
        </p:nvSpPr>
        <p:spPr>
          <a:xfrm rot="-1609245">
            <a:off x="6429073" y="1276138"/>
            <a:ext cx="299725" cy="2862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8"/>
          <p:cNvSpPr/>
          <p:nvPr/>
        </p:nvSpPr>
        <p:spPr>
          <a:xfrm rot="2926063">
            <a:off x="8246537" y="1502870"/>
            <a:ext cx="224479" cy="21434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8"/>
          <p:cNvSpPr/>
          <p:nvPr/>
        </p:nvSpPr>
        <p:spPr>
          <a:xfrm rot="-1609158">
            <a:off x="8202241" y="284727"/>
            <a:ext cx="202232" cy="19309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581756" y="891775"/>
            <a:ext cx="4050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/>
              <a:t>L’impression 3D : </a:t>
            </a:r>
            <a:r>
              <a:rPr lang="en" sz="3600" dirty="0"/>
              <a:t> </a:t>
            </a:r>
            <a:br>
              <a:rPr lang="en" sz="3600" dirty="0"/>
            </a:br>
            <a:r>
              <a:rPr lang="fr-FR" sz="3600" dirty="0">
                <a:solidFill>
                  <a:srgbClr val="FFB600"/>
                </a:solidFill>
              </a:rPr>
              <a:t>des usages</a:t>
            </a:r>
            <a:r>
              <a:rPr lang="en" sz="3600" dirty="0"/>
              <a:t>  </a:t>
            </a:r>
            <a:r>
              <a:rPr lang="fr-FR" sz="3600" dirty="0"/>
              <a:t>multiples</a:t>
            </a:r>
            <a:br>
              <a:rPr lang="fr-FR" sz="3600" dirty="0"/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2800" dirty="0"/>
              <a:t>De l’idée au </a:t>
            </a:r>
            <a:r>
              <a:rPr lang="fr-FR" sz="3200" dirty="0">
                <a:solidFill>
                  <a:srgbClr val="FFB600"/>
                </a:solidFill>
              </a:rPr>
              <a:t>prototype</a:t>
            </a:r>
            <a:r>
              <a:rPr lang="fr-FR" sz="2800" dirty="0"/>
              <a:t>, </a:t>
            </a:r>
            <a:br>
              <a:rPr lang="fr-FR" sz="2800" dirty="0"/>
            </a:br>
            <a:r>
              <a:rPr lang="fr-FR" sz="2800" dirty="0"/>
              <a:t>du prototype, à l’industrialisation</a:t>
            </a:r>
            <a:endParaRPr sz="3600" dirty="0"/>
          </a:p>
        </p:txBody>
      </p:sp>
      <p:sp>
        <p:nvSpPr>
          <p:cNvPr id="174" name="Google Shape;174;p2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75" name="Google Shape;175;p23"/>
          <p:cNvGrpSpPr/>
          <p:nvPr/>
        </p:nvGrpSpPr>
        <p:grpSpPr>
          <a:xfrm>
            <a:off x="4108304" y="837563"/>
            <a:ext cx="3394668" cy="3622567"/>
            <a:chOff x="2661829" y="913763"/>
            <a:chExt cx="3394668" cy="3622567"/>
          </a:xfrm>
        </p:grpSpPr>
        <p:sp>
          <p:nvSpPr>
            <p:cNvPr id="176" name="Google Shape;176;p23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77" name="Google Shape;177;p23"/>
            <p:cNvSpPr/>
            <p:nvPr/>
          </p:nvSpPr>
          <p:spPr>
            <a:xfrm rot="15000614">
              <a:off x="2837838" y="1485336"/>
              <a:ext cx="440541" cy="440541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78" name="Google Shape;178;p23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79" name="Google Shape;179;p23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0" name="Google Shape;180;p23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1" name="Google Shape;181;p23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82" name="Google Shape;182;p23"/>
          <p:cNvGrpSpPr/>
          <p:nvPr/>
        </p:nvGrpSpPr>
        <p:grpSpPr>
          <a:xfrm>
            <a:off x="5893669" y="1739566"/>
            <a:ext cx="2440200" cy="2440200"/>
            <a:chOff x="4447194" y="1815766"/>
            <a:chExt cx="2440200" cy="2440200"/>
          </a:xfrm>
        </p:grpSpPr>
        <p:sp>
          <p:nvSpPr>
            <p:cNvPr id="183" name="Google Shape;183;p23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4" name="Google Shape;184;p23"/>
            <p:cNvSpPr txBox="1"/>
            <p:nvPr/>
          </p:nvSpPr>
          <p:spPr>
            <a:xfrm>
              <a:off x="4735950" y="2599525"/>
              <a:ext cx="1862700" cy="116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/>
              </a:r>
              <a:br>
                <a:rPr lang="fr-FR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</a:br>
              <a:r>
                <a:rPr lang="fr-FR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Remplacer ou tester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L’art et l’artisanat</a:t>
              </a:r>
              <a:br>
                <a:rPr lang="fr-FR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</a:br>
              <a:r>
                <a:rPr lang="fr-FR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Inventer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/>
              </a:r>
              <a:br>
                <a:rPr lang="fr-FR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</a:br>
              <a:r>
                <a:rPr lang="fr-FR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/>
              </a:r>
              <a:br>
                <a:rPr lang="fr-FR" sz="1200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</a:br>
              <a:endParaRPr sz="1200" dirty="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85" name="Google Shape;185;p23"/>
          <p:cNvGrpSpPr/>
          <p:nvPr/>
        </p:nvGrpSpPr>
        <p:grpSpPr>
          <a:xfrm>
            <a:off x="5013412" y="1297853"/>
            <a:ext cx="1423800" cy="1423800"/>
            <a:chOff x="3490737" y="1374053"/>
            <a:chExt cx="1423800" cy="1423800"/>
          </a:xfrm>
        </p:grpSpPr>
        <p:sp>
          <p:nvSpPr>
            <p:cNvPr id="186" name="Google Shape;186;p23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87" name="Google Shape;187;p23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b="1" dirty="0">
                  <a:solidFill>
                    <a:srgbClr val="FFFFFF"/>
                  </a:solidFill>
                  <a:latin typeface="Raleway Light"/>
                  <a:sym typeface="Raleway Light"/>
                </a:rPr>
                <a:t>CR</a:t>
              </a:r>
              <a:r>
                <a:rPr lang="fr-FR" b="1" dirty="0">
                  <a:solidFill>
                    <a:srgbClr val="FFFFFF"/>
                  </a:solidFill>
                  <a:latin typeface="Raleway Light"/>
                </a:rPr>
                <a:t>É</a:t>
              </a:r>
              <a:r>
                <a:rPr lang="fr-FR" b="1" dirty="0">
                  <a:solidFill>
                    <a:srgbClr val="FFFFFF"/>
                  </a:solidFill>
                  <a:latin typeface="Raleway Light"/>
                  <a:sym typeface="Raleway Light"/>
                </a:rPr>
                <a:t>ER</a:t>
              </a:r>
              <a:endParaRPr b="1" dirty="0">
                <a:solidFill>
                  <a:srgbClr val="FFFFFF"/>
                </a:solidFill>
                <a:latin typeface="Raleway Light"/>
                <a:sym typeface="Raleway Light"/>
              </a:endParaRPr>
            </a:p>
          </p:txBody>
        </p:sp>
      </p:grpSp>
      <p:grpSp>
        <p:nvGrpSpPr>
          <p:cNvPr id="188" name="Google Shape;188;p23"/>
          <p:cNvGrpSpPr/>
          <p:nvPr/>
        </p:nvGrpSpPr>
        <p:grpSpPr>
          <a:xfrm>
            <a:off x="4672228" y="2862089"/>
            <a:ext cx="1498800" cy="1498800"/>
            <a:chOff x="644203" y="3718814"/>
            <a:chExt cx="1498800" cy="1498800"/>
          </a:xfrm>
        </p:grpSpPr>
        <p:sp>
          <p:nvSpPr>
            <p:cNvPr id="189" name="Google Shape;189;p23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90" name="Google Shape;190;p23"/>
            <p:cNvSpPr txBox="1"/>
            <p:nvPr/>
          </p:nvSpPr>
          <p:spPr>
            <a:xfrm>
              <a:off x="856976" y="3995875"/>
              <a:ext cx="10734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b="1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R</a:t>
              </a:r>
              <a:r>
                <a:rPr lang="fr-FR" b="1" dirty="0">
                  <a:solidFill>
                    <a:srgbClr val="FFFFFF"/>
                  </a:solidFill>
                  <a:latin typeface="Raleway Light"/>
                </a:rPr>
                <a:t>É</a:t>
              </a:r>
              <a:r>
                <a:rPr lang="fr-FR" b="1" dirty="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PARER</a:t>
              </a:r>
              <a:endParaRPr sz="1000" b="1" dirty="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grpSp>
        <p:nvGrpSpPr>
          <p:cNvPr id="191" name="Google Shape;191;p23"/>
          <p:cNvGrpSpPr/>
          <p:nvPr/>
        </p:nvGrpSpPr>
        <p:grpSpPr>
          <a:xfrm>
            <a:off x="7290482" y="1114293"/>
            <a:ext cx="1414240" cy="1313782"/>
            <a:chOff x="3443982" y="1374053"/>
            <a:chExt cx="1517310" cy="1423800"/>
          </a:xfrm>
        </p:grpSpPr>
        <p:sp>
          <p:nvSpPr>
            <p:cNvPr id="192" name="Google Shape;192;p23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00695C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  <p:sp>
          <p:nvSpPr>
            <p:cNvPr id="193" name="Google Shape;193;p23"/>
            <p:cNvSpPr txBox="1"/>
            <p:nvPr/>
          </p:nvSpPr>
          <p:spPr>
            <a:xfrm>
              <a:off x="3443982" y="1581785"/>
              <a:ext cx="1517310" cy="1069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b="1" dirty="0">
                  <a:solidFill>
                    <a:srgbClr val="FFFFFF"/>
                  </a:solidFill>
                  <a:latin typeface="Raleway Light"/>
                  <a:sym typeface="Raleway Light"/>
                </a:rPr>
                <a:t>PROTOTYPER</a:t>
              </a:r>
              <a:endParaRPr b="1" dirty="0">
                <a:solidFill>
                  <a:srgbClr val="FFFFFF"/>
                </a:solidFill>
                <a:latin typeface="Raleway Light"/>
                <a:sym typeface="Raleway Light"/>
              </a:endParaRPr>
            </a:p>
          </p:txBody>
        </p:sp>
      </p:grpSp>
      <p:grpSp>
        <p:nvGrpSpPr>
          <p:cNvPr id="194" name="Google Shape;194;p23"/>
          <p:cNvGrpSpPr/>
          <p:nvPr/>
        </p:nvGrpSpPr>
        <p:grpSpPr>
          <a:xfrm>
            <a:off x="8152038" y="369832"/>
            <a:ext cx="602425" cy="641836"/>
            <a:chOff x="5970800" y="1619250"/>
            <a:chExt cx="428650" cy="456725"/>
          </a:xfrm>
        </p:grpSpPr>
        <p:sp>
          <p:nvSpPr>
            <p:cNvPr id="195" name="Google Shape;195;p23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 idx="4294967295"/>
          </p:nvPr>
        </p:nvSpPr>
        <p:spPr>
          <a:xfrm>
            <a:off x="657224" y="3080450"/>
            <a:ext cx="6207401" cy="13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u="sng" dirty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rPr>
              <a:t>Un exemple : </a:t>
            </a:r>
            <a:br>
              <a:rPr lang="fr-FR" sz="3600" u="sng" dirty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rPr>
            </a:br>
            <a:r>
              <a:rPr lang="fr-FR" sz="3600" u="sng" dirty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rPr>
              <a:t>récup + réparation</a:t>
            </a:r>
            <a:endParaRPr sz="3600" u="sng" dirty="0">
              <a:solidFill>
                <a:schemeClr val="bg1"/>
              </a:solidFill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6</a:t>
            </a:fld>
            <a:endParaRPr dirty="0">
              <a:solidFill>
                <a:schemeClr val="bg1"/>
              </a:solidFill>
            </a:endParaRPr>
          </a:p>
        </p:txBody>
      </p:sp>
      <p:grpSp>
        <p:nvGrpSpPr>
          <p:cNvPr id="9" name="Google Shape;554;p38">
            <a:extLst>
              <a:ext uri="{FF2B5EF4-FFF2-40B4-BE49-F238E27FC236}">
                <a16:creationId xmlns:a16="http://schemas.microsoft.com/office/drawing/2014/main" id="{0845203B-3353-4A09-85DF-9A3EC9642E85}"/>
              </a:ext>
            </a:extLst>
          </p:cNvPr>
          <p:cNvGrpSpPr>
            <a:grpSpLocks noChangeAspect="1"/>
          </p:cNvGrpSpPr>
          <p:nvPr/>
        </p:nvGrpSpPr>
        <p:grpSpPr>
          <a:xfrm>
            <a:off x="7978380" y="318452"/>
            <a:ext cx="895870" cy="662797"/>
            <a:chOff x="5255200" y="3006475"/>
            <a:chExt cx="511700" cy="378575"/>
          </a:xfrm>
          <a:solidFill>
            <a:schemeClr val="bg1"/>
          </a:solidFill>
        </p:grpSpPr>
        <p:sp>
          <p:nvSpPr>
            <p:cNvPr id="10" name="Google Shape;555;p38">
              <a:extLst>
                <a:ext uri="{FF2B5EF4-FFF2-40B4-BE49-F238E27FC236}">
                  <a16:creationId xmlns:a16="http://schemas.microsoft.com/office/drawing/2014/main" id="{EBCB65C3-6FDF-4E2B-9329-FBBFC0A21007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56;p38">
              <a:extLst>
                <a:ext uri="{FF2B5EF4-FFF2-40B4-BE49-F238E27FC236}">
                  <a16:creationId xmlns:a16="http://schemas.microsoft.com/office/drawing/2014/main" id="{6F23C348-7FFE-4DF8-9003-9AE75F5BA411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421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>
            <a:spLocks noGrp="1"/>
          </p:cNvSpPr>
          <p:nvPr>
            <p:ph type="title"/>
          </p:nvPr>
        </p:nvSpPr>
        <p:spPr>
          <a:xfrm>
            <a:off x="922000" y="748900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Un processus, </a:t>
            </a:r>
            <a:r>
              <a:rPr lang="fr-FR" dirty="0">
                <a:solidFill>
                  <a:srgbClr val="FFB600"/>
                </a:solidFill>
              </a:rPr>
              <a:t>quatre actions</a:t>
            </a:r>
            <a:endParaRPr dirty="0">
              <a:solidFill>
                <a:srgbClr val="FFB600"/>
              </a:solidFill>
            </a:endParaRPr>
          </a:p>
        </p:txBody>
      </p:sp>
      <p:sp>
        <p:nvSpPr>
          <p:cNvPr id="260" name="Google Shape;260;p2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61" name="Google Shape;261;p28"/>
          <p:cNvSpPr/>
          <p:nvPr/>
        </p:nvSpPr>
        <p:spPr>
          <a:xfrm>
            <a:off x="2069713" y="341016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FFB6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2" name="Google Shape;262;p28"/>
          <p:cNvSpPr/>
          <p:nvPr/>
        </p:nvSpPr>
        <p:spPr>
          <a:xfrm>
            <a:off x="1056636" y="3119200"/>
            <a:ext cx="594300" cy="5943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3" name="Google Shape;263;p28"/>
          <p:cNvSpPr txBox="1"/>
          <p:nvPr/>
        </p:nvSpPr>
        <p:spPr>
          <a:xfrm>
            <a:off x="1135386" y="3280374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fr-FR" sz="800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ou</a:t>
            </a:r>
            <a:endParaRPr sz="800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4" name="Google Shape;264;p28"/>
          <p:cNvSpPr txBox="1"/>
          <p:nvPr/>
        </p:nvSpPr>
        <p:spPr>
          <a:xfrm>
            <a:off x="499236" y="367057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SCANNER</a:t>
            </a:r>
            <a:endParaRPr sz="10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65" name="Google Shape;265;p28"/>
          <p:cNvSpPr txBox="1"/>
          <p:nvPr/>
        </p:nvSpPr>
        <p:spPr>
          <a:xfrm>
            <a:off x="476286" y="4079752"/>
            <a:ext cx="17550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000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Scanner un objet ou une personne, en point par point ou par laser</a:t>
            </a:r>
            <a:r>
              <a:rPr lang="en" sz="1000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.</a:t>
            </a:r>
            <a:endParaRPr sz="1000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6" name="Google Shape;266;p28"/>
          <p:cNvSpPr/>
          <p:nvPr/>
        </p:nvSpPr>
        <p:spPr>
          <a:xfrm>
            <a:off x="3161573" y="3119200"/>
            <a:ext cx="594300" cy="5943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7" name="Google Shape;267;p28"/>
          <p:cNvSpPr txBox="1"/>
          <p:nvPr/>
        </p:nvSpPr>
        <p:spPr>
          <a:xfrm>
            <a:off x="2604175" y="367057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TELECHARGER</a:t>
            </a:r>
            <a:endParaRPr sz="10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68" name="Google Shape;268;p28"/>
          <p:cNvSpPr txBox="1"/>
          <p:nvPr/>
        </p:nvSpPr>
        <p:spPr>
          <a:xfrm>
            <a:off x="2604173" y="4127377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000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De </a:t>
            </a:r>
            <a:r>
              <a:rPr lang="fr-FR" sz="1000" dirty="0">
                <a:solidFill>
                  <a:srgbClr val="434343"/>
                </a:solidFill>
                <a:latin typeface="Raleway Light"/>
                <a:sym typeface="Raleway Light"/>
              </a:rPr>
              <a:t>nombreux</a:t>
            </a:r>
            <a:r>
              <a:rPr lang="fr-FR" sz="1000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 sites existent pour trouver des </a:t>
            </a:r>
            <a:r>
              <a:rPr lang="fr-FR" sz="1000" dirty="0">
                <a:solidFill>
                  <a:srgbClr val="434343"/>
                </a:solidFill>
                <a:latin typeface="Raleway Light"/>
                <a:sym typeface="Raleway Light"/>
              </a:rPr>
              <a:t>modèles</a:t>
            </a:r>
            <a:r>
              <a:rPr lang="fr-FR" sz="1000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 déjà </a:t>
            </a:r>
            <a:r>
              <a:rPr lang="fr-FR" sz="1000" dirty="0">
                <a:solidFill>
                  <a:srgbClr val="434343"/>
                </a:solidFill>
                <a:latin typeface="Raleway Light"/>
                <a:sym typeface="Raleway Light"/>
              </a:rPr>
              <a:t>prêts</a:t>
            </a:r>
            <a:endParaRPr sz="1000" dirty="0">
              <a:solidFill>
                <a:srgbClr val="434343"/>
              </a:solidFill>
              <a:latin typeface="Raleway Light"/>
              <a:sym typeface="Raleway Light"/>
            </a:endParaRPr>
          </a:p>
        </p:txBody>
      </p:sp>
      <p:sp>
        <p:nvSpPr>
          <p:cNvPr id="269" name="Google Shape;269;p28"/>
          <p:cNvSpPr txBox="1"/>
          <p:nvPr/>
        </p:nvSpPr>
        <p:spPr>
          <a:xfrm>
            <a:off x="3161576" y="3280375"/>
            <a:ext cx="5943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fr-FR" sz="800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ou</a:t>
            </a:r>
            <a:endParaRPr sz="800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0" name="Google Shape;270;p28"/>
          <p:cNvSpPr/>
          <p:nvPr/>
        </p:nvSpPr>
        <p:spPr>
          <a:xfrm>
            <a:off x="5243558" y="311920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1" name="Google Shape;271;p28"/>
          <p:cNvSpPr txBox="1"/>
          <p:nvPr/>
        </p:nvSpPr>
        <p:spPr>
          <a:xfrm>
            <a:off x="4686163" y="367057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MODELISER</a:t>
            </a:r>
            <a:endParaRPr sz="10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72" name="Google Shape;272;p28"/>
          <p:cNvSpPr txBox="1"/>
          <p:nvPr/>
        </p:nvSpPr>
        <p:spPr>
          <a:xfrm>
            <a:off x="4686158" y="4127375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000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Créer son objet avec un logiciel de conception 3D</a:t>
            </a:r>
            <a:endParaRPr sz="1000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3" name="Google Shape;273;p28"/>
          <p:cNvSpPr txBox="1"/>
          <p:nvPr/>
        </p:nvSpPr>
        <p:spPr>
          <a:xfrm>
            <a:off x="5322308" y="3280374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fr-FR" sz="800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ou</a:t>
            </a:r>
            <a:endParaRPr sz="800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4" name="Google Shape;274;p28"/>
          <p:cNvSpPr/>
          <p:nvPr/>
        </p:nvSpPr>
        <p:spPr>
          <a:xfrm>
            <a:off x="7325536" y="311920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6768138" y="3670575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IMPRIMER</a:t>
            </a:r>
            <a:endParaRPr sz="10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76" name="Google Shape;276;p28"/>
          <p:cNvSpPr txBox="1"/>
          <p:nvPr/>
        </p:nvSpPr>
        <p:spPr>
          <a:xfrm>
            <a:off x="6768136" y="4127377"/>
            <a:ext cx="17091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000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« Slicer » son modèle, choisir sa matière et régler son imprimante.</a:t>
            </a:r>
            <a:endParaRPr sz="1000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7" name="Google Shape;277;p28"/>
          <p:cNvSpPr txBox="1"/>
          <p:nvPr/>
        </p:nvSpPr>
        <p:spPr>
          <a:xfrm>
            <a:off x="7404286" y="3280374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fr-FR" sz="800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et</a:t>
            </a:r>
            <a:endParaRPr sz="800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8" name="Google Shape;278;p28"/>
          <p:cNvSpPr/>
          <p:nvPr/>
        </p:nvSpPr>
        <p:spPr>
          <a:xfrm>
            <a:off x="4241925" y="341016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9" name="Google Shape;279;p28"/>
          <p:cNvSpPr/>
          <p:nvPr/>
        </p:nvSpPr>
        <p:spPr>
          <a:xfrm>
            <a:off x="6323900" y="341016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280" name="Google Shape;280;p28"/>
          <p:cNvGrpSpPr/>
          <p:nvPr/>
        </p:nvGrpSpPr>
        <p:grpSpPr>
          <a:xfrm>
            <a:off x="7964730" y="329098"/>
            <a:ext cx="977040" cy="722851"/>
            <a:chOff x="5255200" y="3006475"/>
            <a:chExt cx="511700" cy="378575"/>
          </a:xfrm>
        </p:grpSpPr>
        <p:sp>
          <p:nvSpPr>
            <p:cNvPr id="281" name="Google Shape;281;p28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>
                <a:solidFill>
                  <a:schemeClr val="bg1"/>
                </a:solidFill>
              </a:rPr>
              <a:pPr lvl="0"/>
              <a:t>8</a:t>
            </a:fld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164" name="Google Shape;164;p22"/>
          <p:cNvSpPr txBox="1">
            <a:spLocks noGrp="1"/>
          </p:cNvSpPr>
          <p:nvPr>
            <p:ph type="title" idx="4294967295"/>
          </p:nvPr>
        </p:nvSpPr>
        <p:spPr>
          <a:xfrm>
            <a:off x="226422" y="3375844"/>
            <a:ext cx="6207125" cy="13811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u="sng" dirty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rPr>
              <a:t>Les</a:t>
            </a:r>
            <a:r>
              <a:rPr lang="fr-FR" sz="4000" u="sng" dirty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fr-FR" sz="3600" u="sng" dirty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rPr>
              <a:t>scanneurs</a:t>
            </a:r>
            <a:r>
              <a:rPr lang="fr-FR" sz="4000" u="sng" dirty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fr-FR" sz="3600" u="sng" dirty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rPr>
              <a:t>3D</a:t>
            </a:r>
            <a:endParaRPr sz="3600" u="sng" dirty="0">
              <a:solidFill>
                <a:schemeClr val="bg1"/>
              </a:solidFill>
              <a:uFill>
                <a:solidFill>
                  <a:schemeClr val="accent1"/>
                </a:solidFill>
              </a:uFill>
            </a:endParaRPr>
          </a:p>
        </p:txBody>
      </p:sp>
      <p:grpSp>
        <p:nvGrpSpPr>
          <p:cNvPr id="8" name="Google Shape;557;p38">
            <a:extLst>
              <a:ext uri="{FF2B5EF4-FFF2-40B4-BE49-F238E27FC236}">
                <a16:creationId xmlns:a16="http://schemas.microsoft.com/office/drawing/2014/main" id="{1404C4CA-CBD4-4878-94C6-FDF49A20C7BE}"/>
              </a:ext>
            </a:extLst>
          </p:cNvPr>
          <p:cNvGrpSpPr>
            <a:grpSpLocks noChangeAspect="1"/>
          </p:cNvGrpSpPr>
          <p:nvPr/>
        </p:nvGrpSpPr>
        <p:grpSpPr>
          <a:xfrm>
            <a:off x="7953273" y="284436"/>
            <a:ext cx="796189" cy="812585"/>
            <a:chOff x="3955900" y="2984500"/>
            <a:chExt cx="414000" cy="422525"/>
          </a:xfrm>
          <a:solidFill>
            <a:schemeClr val="bg1"/>
          </a:solidFill>
        </p:grpSpPr>
        <p:sp>
          <p:nvSpPr>
            <p:cNvPr id="9" name="Google Shape;558;p38">
              <a:extLst>
                <a:ext uri="{FF2B5EF4-FFF2-40B4-BE49-F238E27FC236}">
                  <a16:creationId xmlns:a16="http://schemas.microsoft.com/office/drawing/2014/main" id="{D408F8A3-F30B-44B5-8A22-2672AA28AE0A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59;p38">
              <a:extLst>
                <a:ext uri="{FF2B5EF4-FFF2-40B4-BE49-F238E27FC236}">
                  <a16:creationId xmlns:a16="http://schemas.microsoft.com/office/drawing/2014/main" id="{AD3BA1DE-06A7-40E1-95E1-99AE6822C84C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60;p38">
              <a:extLst>
                <a:ext uri="{FF2B5EF4-FFF2-40B4-BE49-F238E27FC236}">
                  <a16:creationId xmlns:a16="http://schemas.microsoft.com/office/drawing/2014/main" id="{55AACB36-C7E0-413E-8930-66BF635DB9E9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13013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702925" y="891775"/>
            <a:ext cx="416435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/>
              <a:t>Télécharger</a:t>
            </a:r>
            <a:r>
              <a:rPr lang="en" sz="3600" dirty="0"/>
              <a:t> </a:t>
            </a:r>
            <a:r>
              <a:rPr lang="fr-FR" sz="3600" dirty="0">
                <a:solidFill>
                  <a:srgbClr val="FFB600"/>
                </a:solidFill>
              </a:rPr>
              <a:t>un modèle déjà </a:t>
            </a:r>
            <a:r>
              <a:rPr lang="en" sz="3600" dirty="0"/>
              <a:t> </a:t>
            </a:r>
            <a:r>
              <a:rPr lang="fr-FR" sz="3600" dirty="0"/>
              <a:t>prêt</a:t>
            </a:r>
            <a:endParaRPr sz="3600" dirty="0"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779125" y="2140925"/>
            <a:ext cx="3871200" cy="1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dirty="0"/>
              <a:t>Les </a:t>
            </a:r>
            <a:r>
              <a:rPr lang="fr-FR" dirty="0" err="1"/>
              <a:t>Makers</a:t>
            </a:r>
            <a:r>
              <a:rPr lang="fr-FR" dirty="0"/>
              <a:t> c’est une communauté mondiale. Ils produisent, échangent et partagent leurs créations. </a:t>
            </a:r>
            <a:br>
              <a:rPr lang="fr-FR" dirty="0"/>
            </a:br>
            <a:r>
              <a:rPr lang="fr-FR" dirty="0"/>
              <a:t>Le partage est au cœur de la culture informatique et inscrite dans la charte des </a:t>
            </a:r>
            <a:r>
              <a:rPr lang="fr-FR" dirty="0" err="1"/>
              <a:t>FabLabs</a:t>
            </a:r>
            <a:r>
              <a:rPr lang="fr-FR" dirty="0"/>
              <a:t>.</a:t>
            </a:r>
            <a:endParaRPr dirty="0"/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57350" y="891600"/>
            <a:ext cx="3360300" cy="3360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9" name="Google Shape;154;p21">
            <a:extLst>
              <a:ext uri="{FF2B5EF4-FFF2-40B4-BE49-F238E27FC236}">
                <a16:creationId xmlns:a16="http://schemas.microsoft.com/office/drawing/2014/main" id="{562421E9-B8FC-4599-BE1A-A77DC5172EBE}"/>
              </a:ext>
            </a:extLst>
          </p:cNvPr>
          <p:cNvSpPr txBox="1">
            <a:spLocks/>
          </p:cNvSpPr>
          <p:nvPr/>
        </p:nvSpPr>
        <p:spPr>
          <a:xfrm>
            <a:off x="4865350" y="4274525"/>
            <a:ext cx="5326400" cy="1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chemeClr val="dk2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Font typeface="Raleway Light"/>
              <a:buNone/>
            </a:pPr>
            <a:r>
              <a:rPr lang="fr-FR" sz="1400" i="1" dirty="0"/>
              <a:t>Rendez vous sur : </a:t>
            </a:r>
            <a:r>
              <a:rPr lang="fr-FR" sz="1400" i="1" dirty="0" err="1"/>
              <a:t>Thingiverse</a:t>
            </a:r>
            <a:r>
              <a:rPr lang="fr-FR" sz="1400" i="1" dirty="0"/>
              <a:t>, Cult3D, </a:t>
            </a:r>
            <a:r>
              <a:rPr lang="fr-FR" sz="1400" i="1" dirty="0" err="1"/>
              <a:t>Yeggi</a:t>
            </a:r>
            <a:r>
              <a:rPr lang="fr-FR" sz="1400" i="1" dirty="0"/>
              <a:t>…</a:t>
            </a:r>
          </a:p>
        </p:txBody>
      </p:sp>
      <p:grpSp>
        <p:nvGrpSpPr>
          <p:cNvPr id="13" name="Google Shape;547;p38">
            <a:extLst>
              <a:ext uri="{FF2B5EF4-FFF2-40B4-BE49-F238E27FC236}">
                <a16:creationId xmlns:a16="http://schemas.microsoft.com/office/drawing/2014/main" id="{869B66F7-E785-468A-9994-08313DC1A4A1}"/>
              </a:ext>
            </a:extLst>
          </p:cNvPr>
          <p:cNvGrpSpPr>
            <a:grpSpLocks noChangeAspect="1"/>
          </p:cNvGrpSpPr>
          <p:nvPr/>
        </p:nvGrpSpPr>
        <p:grpSpPr>
          <a:xfrm>
            <a:off x="8037841" y="345377"/>
            <a:ext cx="806468" cy="776671"/>
            <a:chOff x="2583325" y="2972875"/>
            <a:chExt cx="462850" cy="445750"/>
          </a:xfrm>
        </p:grpSpPr>
        <p:sp>
          <p:nvSpPr>
            <p:cNvPr id="14" name="Google Shape;548;p38">
              <a:extLst>
                <a:ext uri="{FF2B5EF4-FFF2-40B4-BE49-F238E27FC236}">
                  <a16:creationId xmlns:a16="http://schemas.microsoft.com/office/drawing/2014/main" id="{35002665-2F57-41DC-AFE0-D157EB9FCFFB}"/>
                </a:ext>
              </a:extLst>
            </p:cNvPr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9;p38">
              <a:extLst>
                <a:ext uri="{FF2B5EF4-FFF2-40B4-BE49-F238E27FC236}">
                  <a16:creationId xmlns:a16="http://schemas.microsoft.com/office/drawing/2014/main" id="{B73A344B-FA16-4737-AC28-DF28A31CF75C}"/>
                </a:ext>
              </a:extLst>
            </p:cNvPr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434343"/>
      </a:dk1>
      <a:lt1>
        <a:srgbClr val="FFFFFF"/>
      </a:lt1>
      <a:dk2>
        <a:srgbClr val="666666"/>
      </a:dk2>
      <a:lt2>
        <a:srgbClr val="CCCCCC"/>
      </a:lt2>
      <a:accent1>
        <a:srgbClr val="FFB600"/>
      </a:accent1>
      <a:accent2>
        <a:srgbClr val="FF8400"/>
      </a:accent2>
      <a:accent3>
        <a:srgbClr val="FA5E5E"/>
      </a:accent3>
      <a:accent4>
        <a:srgbClr val="E42A87"/>
      </a:accent4>
      <a:accent5>
        <a:srgbClr val="B143C7"/>
      </a:accent5>
      <a:accent6>
        <a:srgbClr val="7241B4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403</Words>
  <Application>Microsoft Office PowerPoint</Application>
  <PresentationFormat>Affichage à l'écran (16:9)</PresentationFormat>
  <Paragraphs>102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Raleway ExtraBold</vt:lpstr>
      <vt:lpstr>Arial</vt:lpstr>
      <vt:lpstr>Raleway Light</vt:lpstr>
      <vt:lpstr>Olivia template</vt:lpstr>
      <vt:lpstr> Devenez Maker : Imprimez en 3D Créez vos prototypes</vt:lpstr>
      <vt:lpstr>Hello!</vt:lpstr>
      <vt:lpstr>L’Impression 3D :  technologies et usages</vt:lpstr>
      <vt:lpstr>Pourquoi imprimer en 3D ?</vt:lpstr>
      <vt:lpstr>L’impression 3D :   des usages  multiples  De l’idée au prototype,  du prototype, à l’industrialisation</vt:lpstr>
      <vt:lpstr>Un exemple :  récup + réparation</vt:lpstr>
      <vt:lpstr>Un processus, quatre actions</vt:lpstr>
      <vt:lpstr>Les scanneurs 3D</vt:lpstr>
      <vt:lpstr>Télécharger un modèle déjà  prêt</vt:lpstr>
      <vt:lpstr>Modéliser son propre objet</vt:lpstr>
      <vt:lpstr>Avant d’imprimer…</vt:lpstr>
      <vt:lpstr>Le dépôt de fil chaud</vt:lpstr>
      <vt:lpstr>Le plastique  c’est fantastique !</vt:lpstr>
      <vt:lpstr>Un monde en 3D : X, Y et Z</vt:lpstr>
      <vt:lpstr>Code, logiciels et fichiers</vt:lpstr>
      <vt:lpstr>Réalité et numérique…  deux faces d’une même pièce</vt:lpstr>
      <vt:lpstr>Réalité et numérique…  deux faces d’une même pièce</vt:lpstr>
      <vt:lpstr>Merci !</vt:lpstr>
      <vt:lpstr>A vous de jouer ! 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Devenez Maker : Imprimez en 3D Créez vos prototypes</dc:title>
  <cp:lastModifiedBy>Aurélien</cp:lastModifiedBy>
  <cp:revision>66</cp:revision>
  <dcterms:modified xsi:type="dcterms:W3CDTF">2022-12-08T16:05:55Z</dcterms:modified>
</cp:coreProperties>
</file>