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8"/>
  </p:notesMasterIdLst>
  <p:sldIdLst>
    <p:sldId id="256" r:id="rId2"/>
    <p:sldId id="258" r:id="rId3"/>
    <p:sldId id="261" r:id="rId4"/>
    <p:sldId id="260" r:id="rId5"/>
    <p:sldId id="259" r:id="rId6"/>
    <p:sldId id="285" r:id="rId7"/>
    <p:sldId id="286" r:id="rId8"/>
    <p:sldId id="265" r:id="rId9"/>
    <p:sldId id="289" r:id="rId10"/>
    <p:sldId id="311" r:id="rId11"/>
    <p:sldId id="294" r:id="rId12"/>
    <p:sldId id="291" r:id="rId13"/>
    <p:sldId id="287" r:id="rId14"/>
    <p:sldId id="288" r:id="rId15"/>
    <p:sldId id="277" r:id="rId16"/>
    <p:sldId id="278" r:id="rId17"/>
    <p:sldId id="270" r:id="rId18"/>
    <p:sldId id="296" r:id="rId19"/>
    <p:sldId id="276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292" r:id="rId33"/>
    <p:sldId id="293" r:id="rId34"/>
    <p:sldId id="312" r:id="rId35"/>
    <p:sldId id="295" r:id="rId36"/>
    <p:sldId id="279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itillium Web" panose="020B0604020202020204" charset="0"/>
      <p:regular r:id="rId43"/>
      <p:bold r:id="rId44"/>
      <p:italic r:id="rId45"/>
      <p:boldItalic r:id="rId46"/>
    </p:embeddedFont>
    <p:embeddedFont>
      <p:font typeface="Titillium Web Light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D96CDE-6EBA-439D-A84C-83516B37C56E}">
  <a:tblStyle styleId="{B3D96CDE-6EBA-439D-A84C-83516B37C5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015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20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104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193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316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733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820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336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409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009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690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946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246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485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09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90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434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869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899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9069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347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137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162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128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42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743850"/>
            <a:ext cx="57969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973750"/>
            <a:ext cx="5796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2230450"/>
            <a:ext cx="5796900" cy="4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318775" y="1036050"/>
            <a:ext cx="5163900" cy="366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4500" rtl="0">
              <a:spcBef>
                <a:spcPts val="600"/>
              </a:spcBef>
              <a:spcAft>
                <a:spcPts val="0"/>
              </a:spcAft>
              <a:buSzPts val="3400"/>
              <a:buChar char="▰"/>
              <a:defRPr sz="3400"/>
            </a:lvl1pPr>
            <a:lvl2pPr marL="914400" lvl="1" indent="-444500" rtl="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2pPr>
            <a:lvl3pPr marL="1371600" lvl="2" indent="-444500" rtl="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3pPr>
            <a:lvl4pPr marL="1828800" lvl="3" indent="-444500" rtl="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4pPr>
            <a:lvl5pPr marL="2286000" lvl="4" indent="-444500" rtl="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5pPr>
            <a:lvl6pPr marL="2743200" lvl="5" indent="-444500" rtl="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6pPr>
            <a:lvl7pPr marL="3200400" lvl="6" indent="-444500" rtl="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7pPr>
            <a:lvl8pPr marL="3657600" lvl="7" indent="-444500" rtl="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8pPr>
            <a:lvl9pPr marL="4114800" lvl="8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604350" y="627175"/>
            <a:ext cx="8709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7DFFB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“</a:t>
            </a:r>
            <a:endParaRPr sz="9600" b="1">
              <a:solidFill>
                <a:srgbClr val="7DFFB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0255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02550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7DFFB1"/>
            </a:gs>
            <a:gs pos="12000">
              <a:srgbClr val="00AAC6"/>
            </a:gs>
            <a:gs pos="51000">
              <a:srgbClr val="0037B3"/>
            </a:gs>
            <a:gs pos="100000">
              <a:srgbClr val="00001A"/>
            </a:gs>
          </a:gsLst>
          <a:lin ang="135000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025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025500" cy="3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7DFFB1"/>
              </a:buClr>
              <a:buSzPts val="2400"/>
              <a:buFont typeface="Titillium Web Light"/>
              <a:buChar char="▰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○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■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●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○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■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●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○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■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lvl="1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lvl="2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lvl="3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lvl="4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lvl="5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lvl="6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lvl="7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lvl="8" algn="r">
              <a:buNone/>
              <a:defRPr sz="1300">
                <a:solidFill>
                  <a:srgbClr val="0037B3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dumoderateur.com/une-minute-internet-202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splash.com/s/photos/network?utm_source=unsplash&amp;utm_medium=referral&amp;utm_content=creditCopyText" TargetMode="External"/><Relationship Id="rId4" Type="http://schemas.openxmlformats.org/officeDocument/2006/relationships/hyperlink" Target="https://unsplash.com/@clintadair?utm_source=unsplash&amp;utm_medium=referral&amp;utm_content=creditCopyText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splash.com/s/photos/cat?utm_source=unsplash&amp;utm_medium=referral&amp;utm_content=creditCopyText" TargetMode="External"/><Relationship Id="rId4" Type="http://schemas.openxmlformats.org/officeDocument/2006/relationships/hyperlink" Target="https://unsplash.com/@miklevasilyev?utm_source=unsplash&amp;utm_medium=referral&amp;utm_content=creditCopyTex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ctrTitle"/>
          </p:nvPr>
        </p:nvSpPr>
        <p:spPr>
          <a:xfrm>
            <a:off x="685800" y="743850"/>
            <a:ext cx="57969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fr-FR" dirty="0"/>
              <a:t>Le Web Social : </a:t>
            </a:r>
            <a:br>
              <a:rPr lang="fr-FR" dirty="0"/>
            </a:br>
            <a:r>
              <a:rPr lang="fr-FR" dirty="0"/>
              <a:t>des MÉDIAS</a:t>
            </a:r>
            <a:br>
              <a:rPr lang="fr-FR" dirty="0"/>
            </a:br>
            <a:r>
              <a:rPr lang="fr-FR" dirty="0"/>
              <a:t>aux RÉSEAUX 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3E8A3A-5A0B-4580-ACCD-2F449BB65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83" y="-287867"/>
            <a:ext cx="1816100" cy="1816100"/>
          </a:xfrm>
          <a:prstGeom prst="rect">
            <a:avLst/>
          </a:prstGeom>
        </p:spPr>
      </p:pic>
      <p:grpSp>
        <p:nvGrpSpPr>
          <p:cNvPr id="32" name="Google Shape;486;p36">
            <a:extLst>
              <a:ext uri="{FF2B5EF4-FFF2-40B4-BE49-F238E27FC236}">
                <a16:creationId xmlns:a16="http://schemas.microsoft.com/office/drawing/2014/main" id="{45CB79DB-606F-4C25-98F1-EBC8E40E5A20}"/>
              </a:ext>
            </a:extLst>
          </p:cNvPr>
          <p:cNvGrpSpPr/>
          <p:nvPr/>
        </p:nvGrpSpPr>
        <p:grpSpPr>
          <a:xfrm>
            <a:off x="7569225" y="3972657"/>
            <a:ext cx="881660" cy="853986"/>
            <a:chOff x="2583100" y="2973775"/>
            <a:chExt cx="461550" cy="437200"/>
          </a:xfrm>
        </p:grpSpPr>
        <p:sp>
          <p:nvSpPr>
            <p:cNvPr id="33" name="Google Shape;487;p36">
              <a:extLst>
                <a:ext uri="{FF2B5EF4-FFF2-40B4-BE49-F238E27FC236}">
                  <a16:creationId xmlns:a16="http://schemas.microsoft.com/office/drawing/2014/main" id="{999677F1-E6CE-43B7-A7BF-3B0892D28E4C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88;p36">
              <a:extLst>
                <a:ext uri="{FF2B5EF4-FFF2-40B4-BE49-F238E27FC236}">
                  <a16:creationId xmlns:a16="http://schemas.microsoft.com/office/drawing/2014/main" id="{D94033A2-E760-4564-A4CD-8900755D3E40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1425175"/>
            <a:ext cx="44487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PRISME DE LA CONVERSATION</a:t>
            </a:r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457200" y="2419350"/>
            <a:ext cx="4448700" cy="18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fr-FR" dirty="0"/>
              <a:t>Des outils par centaines qui génèrent de la données…</a:t>
            </a:r>
            <a:br>
              <a:rPr lang="fr-FR" dirty="0"/>
            </a:br>
            <a:br>
              <a:rPr lang="fr-FR" dirty="0"/>
            </a:br>
            <a:r>
              <a:rPr lang="fr-FR" b="1" dirty="0">
                <a:hlinkClick r:id="rId3"/>
              </a:rPr>
              <a:t>Une minute sur le web en 2020. </a:t>
            </a:r>
            <a:endParaRPr lang="fr-FR" b="1" dirty="0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449178" y="807601"/>
            <a:ext cx="3228533" cy="3445932"/>
          </a:xfrm>
          <a:prstGeom prst="heptagon">
            <a:avLst>
              <a:gd name="hf" fmla="val 102572"/>
              <a:gd name="vf" fmla="val 105210"/>
            </a:avLst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048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0255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Au programme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02550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Un web participatif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b="1" dirty="0"/>
              <a:t>Des algorithmes</a:t>
            </a:r>
            <a:endParaRPr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Les usages du web social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 err="1"/>
              <a:t>Désalgorithmer</a:t>
            </a:r>
            <a:r>
              <a:rPr lang="fr-FR" dirty="0"/>
              <a:t> le web</a:t>
            </a:r>
            <a:br>
              <a:rPr lang="fr-FR" dirty="0"/>
            </a:b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Comprendre la structure des réseaux. </a:t>
            </a: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5" name="Google Shape;1073;p37">
            <a:extLst>
              <a:ext uri="{FF2B5EF4-FFF2-40B4-BE49-F238E27FC236}">
                <a16:creationId xmlns:a16="http://schemas.microsoft.com/office/drawing/2014/main" id="{4DA88BC9-A6E9-42B2-A6E7-A0E049510D27}"/>
              </a:ext>
            </a:extLst>
          </p:cNvPr>
          <p:cNvGrpSpPr/>
          <p:nvPr/>
        </p:nvGrpSpPr>
        <p:grpSpPr>
          <a:xfrm>
            <a:off x="7963978" y="434575"/>
            <a:ext cx="722822" cy="756160"/>
            <a:chOff x="557511" y="3214925"/>
            <a:chExt cx="719836" cy="720150"/>
          </a:xfrm>
        </p:grpSpPr>
        <p:sp>
          <p:nvSpPr>
            <p:cNvPr id="6" name="Google Shape;1074;p37">
              <a:extLst>
                <a:ext uri="{FF2B5EF4-FFF2-40B4-BE49-F238E27FC236}">
                  <a16:creationId xmlns:a16="http://schemas.microsoft.com/office/drawing/2014/main" id="{7A56FA93-C751-4CC3-AEBB-321314ED1AA7}"/>
                </a:ext>
              </a:extLst>
            </p:cNvPr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75;p37">
              <a:extLst>
                <a:ext uri="{FF2B5EF4-FFF2-40B4-BE49-F238E27FC236}">
                  <a16:creationId xmlns:a16="http://schemas.microsoft.com/office/drawing/2014/main" id="{0C1AE03E-9163-4DA1-AEE8-629E22726587}"/>
                </a:ext>
              </a:extLst>
            </p:cNvPr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76;p37">
              <a:extLst>
                <a:ext uri="{FF2B5EF4-FFF2-40B4-BE49-F238E27FC236}">
                  <a16:creationId xmlns:a16="http://schemas.microsoft.com/office/drawing/2014/main" id="{219E7952-ABE3-48B1-A0D3-FBDC02EAB719}"/>
                </a:ext>
              </a:extLst>
            </p:cNvPr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077;p37">
              <a:extLst>
                <a:ext uri="{FF2B5EF4-FFF2-40B4-BE49-F238E27FC236}">
                  <a16:creationId xmlns:a16="http://schemas.microsoft.com/office/drawing/2014/main" id="{3297778D-4734-4815-A20B-892E2E7533AB}"/>
                </a:ext>
              </a:extLst>
            </p:cNvPr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81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5796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DES ALGORITHMES</a:t>
            </a:r>
            <a:endParaRPr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685799" y="2840050"/>
            <a:ext cx="6829697" cy="4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Ce que vous voyez n’est pas ce qui est publié !</a:t>
            </a:r>
            <a:endParaRPr dirty="0"/>
          </a:p>
        </p:txBody>
      </p:sp>
      <p:grpSp>
        <p:nvGrpSpPr>
          <p:cNvPr id="4" name="Google Shape;1166;p37">
            <a:extLst>
              <a:ext uri="{FF2B5EF4-FFF2-40B4-BE49-F238E27FC236}">
                <a16:creationId xmlns:a16="http://schemas.microsoft.com/office/drawing/2014/main" id="{17C7BEA1-01BF-4309-9EAA-7BFC692F1089}"/>
              </a:ext>
            </a:extLst>
          </p:cNvPr>
          <p:cNvGrpSpPr/>
          <p:nvPr/>
        </p:nvGrpSpPr>
        <p:grpSpPr>
          <a:xfrm>
            <a:off x="8442662" y="4404583"/>
            <a:ext cx="373053" cy="445791"/>
            <a:chOff x="8095060" y="5664590"/>
            <a:chExt cx="497404" cy="594389"/>
          </a:xfrm>
        </p:grpSpPr>
        <p:grpSp>
          <p:nvGrpSpPr>
            <p:cNvPr id="5" name="Google Shape;1167;p37">
              <a:extLst>
                <a:ext uri="{FF2B5EF4-FFF2-40B4-BE49-F238E27FC236}">
                  <a16:creationId xmlns:a16="http://schemas.microsoft.com/office/drawing/2014/main" id="{4222773E-CDF0-463D-82E6-F4B68719287F}"/>
                </a:ext>
              </a:extLst>
            </p:cNvPr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8" name="Google Shape;1168;p37">
                <a:extLst>
                  <a:ext uri="{FF2B5EF4-FFF2-40B4-BE49-F238E27FC236}">
                    <a16:creationId xmlns:a16="http://schemas.microsoft.com/office/drawing/2014/main" id="{ABAC7EED-65BB-4B76-B558-3528BC4F62CF}"/>
                  </a:ext>
                </a:extLst>
              </p:cNvPr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169;p37">
                <a:extLst>
                  <a:ext uri="{FF2B5EF4-FFF2-40B4-BE49-F238E27FC236}">
                    <a16:creationId xmlns:a16="http://schemas.microsoft.com/office/drawing/2014/main" id="{98611FCC-E843-48DF-9812-8C4CB46513DA}"/>
                  </a:ext>
                </a:extLst>
              </p:cNvPr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70;p37">
                <a:extLst>
                  <a:ext uri="{FF2B5EF4-FFF2-40B4-BE49-F238E27FC236}">
                    <a16:creationId xmlns:a16="http://schemas.microsoft.com/office/drawing/2014/main" id="{04D3628D-2EFD-4941-ADCA-FB24F5043280}"/>
                  </a:ext>
                </a:extLst>
              </p:cNvPr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1171;p37">
              <a:extLst>
                <a:ext uri="{FF2B5EF4-FFF2-40B4-BE49-F238E27FC236}">
                  <a16:creationId xmlns:a16="http://schemas.microsoft.com/office/drawing/2014/main" id="{C884AE61-628F-427A-B859-37EB4E339331}"/>
                </a:ext>
              </a:extLst>
            </p:cNvPr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5" name="Google Shape;1172;p37">
                <a:extLst>
                  <a:ext uri="{FF2B5EF4-FFF2-40B4-BE49-F238E27FC236}">
                    <a16:creationId xmlns:a16="http://schemas.microsoft.com/office/drawing/2014/main" id="{5766DD93-A260-4003-BE00-9618E79F9FC3}"/>
                  </a:ext>
                </a:extLst>
              </p:cNvPr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173;p37">
                <a:extLst>
                  <a:ext uri="{FF2B5EF4-FFF2-40B4-BE49-F238E27FC236}">
                    <a16:creationId xmlns:a16="http://schemas.microsoft.com/office/drawing/2014/main" id="{92C7B612-B504-4D62-90BB-FD168D3304B5}"/>
                  </a:ext>
                </a:extLst>
              </p:cNvPr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174;p37">
                <a:extLst>
                  <a:ext uri="{FF2B5EF4-FFF2-40B4-BE49-F238E27FC236}">
                    <a16:creationId xmlns:a16="http://schemas.microsoft.com/office/drawing/2014/main" id="{F6E53D06-4C38-437A-8F5A-5C967FB0417F}"/>
                  </a:ext>
                </a:extLst>
              </p:cNvPr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175;p37">
              <a:extLst>
                <a:ext uri="{FF2B5EF4-FFF2-40B4-BE49-F238E27FC236}">
                  <a16:creationId xmlns:a16="http://schemas.microsoft.com/office/drawing/2014/main" id="{2AEF3201-C3DF-4BC5-88A5-59780004E2D8}"/>
                </a:ext>
              </a:extLst>
            </p:cNvPr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2" name="Google Shape;1176;p37">
                <a:extLst>
                  <a:ext uri="{FF2B5EF4-FFF2-40B4-BE49-F238E27FC236}">
                    <a16:creationId xmlns:a16="http://schemas.microsoft.com/office/drawing/2014/main" id="{066B0D4F-28C8-4827-9BE1-C79B00DAB41E}"/>
                  </a:ext>
                </a:extLst>
              </p:cNvPr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177;p37">
                <a:extLst>
                  <a:ext uri="{FF2B5EF4-FFF2-40B4-BE49-F238E27FC236}">
                    <a16:creationId xmlns:a16="http://schemas.microsoft.com/office/drawing/2014/main" id="{EE13B1E7-C22D-4B6E-B71D-AD3B1AE789ED}"/>
                  </a:ext>
                </a:extLst>
              </p:cNvPr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178;p37">
                <a:extLst>
                  <a:ext uri="{FF2B5EF4-FFF2-40B4-BE49-F238E27FC236}">
                    <a16:creationId xmlns:a16="http://schemas.microsoft.com/office/drawing/2014/main" id="{ECD088A1-5CB0-40AD-9994-244CB9101950}"/>
                  </a:ext>
                </a:extLst>
              </p:cNvPr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1179;p37">
              <a:extLst>
                <a:ext uri="{FF2B5EF4-FFF2-40B4-BE49-F238E27FC236}">
                  <a16:creationId xmlns:a16="http://schemas.microsoft.com/office/drawing/2014/main" id="{586276A9-ABA2-4159-951F-60D97076A4F9}"/>
                </a:ext>
              </a:extLst>
            </p:cNvPr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BEF637AD-E29F-4621-9782-6A5658240524}"/>
                  </a:ext>
                </a:extLst>
              </p:cNvPr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181;p37">
                <a:extLst>
                  <a:ext uri="{FF2B5EF4-FFF2-40B4-BE49-F238E27FC236}">
                    <a16:creationId xmlns:a16="http://schemas.microsoft.com/office/drawing/2014/main" id="{0B042AEF-DFD4-4B56-A42F-B50A8AB209AC}"/>
                  </a:ext>
                </a:extLst>
              </p:cNvPr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82;p37">
                <a:extLst>
                  <a:ext uri="{FF2B5EF4-FFF2-40B4-BE49-F238E27FC236}">
                    <a16:creationId xmlns:a16="http://schemas.microsoft.com/office/drawing/2014/main" id="{1F4088E5-1706-4FF8-82E2-F4FE78344464}"/>
                  </a:ext>
                </a:extLst>
              </p:cNvPr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918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ctrTitle" idx="4294967295"/>
          </p:nvPr>
        </p:nvSpPr>
        <p:spPr>
          <a:xfrm>
            <a:off x="685799" y="2573950"/>
            <a:ext cx="6794863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dirty="0"/>
              <a:t>UN ALGO ? </a:t>
            </a:r>
            <a:endParaRPr sz="6000"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4294967295"/>
          </p:nvPr>
        </p:nvSpPr>
        <p:spPr>
          <a:xfrm>
            <a:off x="685800" y="3716352"/>
            <a:ext cx="7996646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Une série d’opérations claires pour résoudre un problème. </a:t>
            </a:r>
            <a:endParaRPr dirty="0"/>
          </a:p>
        </p:txBody>
      </p:sp>
      <p:grpSp>
        <p:nvGrpSpPr>
          <p:cNvPr id="96" name="Google Shape;96;p17"/>
          <p:cNvGrpSpPr/>
          <p:nvPr/>
        </p:nvGrpSpPr>
        <p:grpSpPr>
          <a:xfrm>
            <a:off x="1745961" y="352459"/>
            <a:ext cx="1675491" cy="1675513"/>
            <a:chOff x="6643075" y="3664250"/>
            <a:chExt cx="407950" cy="407975"/>
          </a:xfrm>
        </p:grpSpPr>
        <p:sp>
          <p:nvSpPr>
            <p:cNvPr id="97" name="Google Shape;97;p17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17"/>
          <p:cNvGrpSpPr/>
          <p:nvPr/>
        </p:nvGrpSpPr>
        <p:grpSpPr>
          <a:xfrm rot="727535">
            <a:off x="750467" y="1987952"/>
            <a:ext cx="688825" cy="688786"/>
            <a:chOff x="576250" y="4319400"/>
            <a:chExt cx="442075" cy="442050"/>
          </a:xfrm>
        </p:grpSpPr>
        <p:sp>
          <p:nvSpPr>
            <p:cNvPr id="100" name="Google Shape;100;p1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7"/>
          <p:cNvSpPr/>
          <p:nvPr/>
        </p:nvSpPr>
        <p:spPr>
          <a:xfrm>
            <a:off x="1344744" y="738932"/>
            <a:ext cx="261927" cy="25009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7DF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 rot="2697461">
            <a:off x="3070537" y="2019141"/>
            <a:ext cx="397516" cy="379563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7DF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3385024" y="1802439"/>
            <a:ext cx="159240" cy="15212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7DF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 rot="1280389">
            <a:off x="1163299" y="1493211"/>
            <a:ext cx="159248" cy="15210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7DF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87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1425175"/>
            <a:ext cx="44487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GÂTEAU </a:t>
            </a:r>
            <a:br>
              <a:rPr lang="fr-FR" dirty="0"/>
            </a:br>
            <a:r>
              <a:rPr lang="fr-FR" dirty="0"/>
              <a:t>AU CHOCOLAT</a:t>
            </a:r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457199" y="2419350"/>
            <a:ext cx="4706983" cy="18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1. </a:t>
            </a:r>
            <a:r>
              <a:rPr lang="fr-FR" dirty="0"/>
              <a:t>Préchauffez le four</a:t>
            </a:r>
            <a:br>
              <a:rPr lang="fr-FR" dirty="0"/>
            </a:br>
            <a:r>
              <a:rPr lang="fr-FR" dirty="0"/>
              <a:t>2. Mélangez les œufs et la farine</a:t>
            </a:r>
            <a:br>
              <a:rPr lang="fr-FR" dirty="0"/>
            </a:br>
            <a:r>
              <a:rPr lang="fr-FR" dirty="0"/>
              <a:t>3. Mélangez le beurre et le chocolat</a:t>
            </a:r>
            <a:br>
              <a:rPr lang="fr-FR" dirty="0"/>
            </a:br>
            <a:r>
              <a:rPr lang="fr-FR" dirty="0"/>
              <a:t>4. Etc…</a:t>
            </a:r>
            <a:br>
              <a:rPr lang="fr-FR" dirty="0"/>
            </a:br>
            <a:br>
              <a:rPr lang="fr-FR" dirty="0"/>
            </a:br>
            <a:r>
              <a:rPr lang="fr-FR" dirty="0"/>
              <a:t>        </a:t>
            </a:r>
            <a:r>
              <a:rPr lang="fr-FR" sz="2600" b="1" dirty="0"/>
              <a:t>Ceci est un algorithme</a:t>
            </a:r>
            <a:endParaRPr sz="2600" b="1" dirty="0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39300" y="843387"/>
            <a:ext cx="3547500" cy="3456725"/>
          </a:xfrm>
          <a:prstGeom prst="heptagon">
            <a:avLst>
              <a:gd name="hf" fmla="val 102572"/>
              <a:gd name="vf" fmla="val 105210"/>
            </a:avLst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42E103-4064-4C85-BCF5-3222271830A4}"/>
              </a:ext>
            </a:extLst>
          </p:cNvPr>
          <p:cNvSpPr txBox="1"/>
          <p:nvPr/>
        </p:nvSpPr>
        <p:spPr>
          <a:xfrm>
            <a:off x="5982917" y="4442074"/>
            <a:ext cx="4995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7DFFB1"/>
              </a:buClr>
              <a:buSzPts val="2400"/>
            </a:pPr>
            <a:r>
              <a:rPr lang="en-US" i="1" dirty="0">
                <a:solidFill>
                  <a:schemeClr val="lt1"/>
                </a:solidFill>
                <a:latin typeface="Titillium Web Light"/>
                <a:sym typeface="Titillium Web Light"/>
              </a:rPr>
              <a:t>Photo by Y Cai on </a:t>
            </a:r>
            <a:r>
              <a:rPr lang="en-US" i="1" dirty="0" err="1">
                <a:solidFill>
                  <a:schemeClr val="lt1"/>
                </a:solidFill>
                <a:latin typeface="Titillium Web Light"/>
                <a:sym typeface="Titillium Web Light"/>
              </a:rPr>
              <a:t>Unsplash</a:t>
            </a:r>
            <a:endParaRPr lang="fr-FR" i="1" dirty="0">
              <a:solidFill>
                <a:schemeClr val="lt1"/>
              </a:solidFill>
              <a:latin typeface="Titillium Web Light"/>
              <a:sym typeface="Titillium Web Light"/>
            </a:endParaRPr>
          </a:p>
        </p:txBody>
      </p:sp>
      <p:grpSp>
        <p:nvGrpSpPr>
          <p:cNvPr id="7" name="Google Shape;1124;p37">
            <a:extLst>
              <a:ext uri="{FF2B5EF4-FFF2-40B4-BE49-F238E27FC236}">
                <a16:creationId xmlns:a16="http://schemas.microsoft.com/office/drawing/2014/main" id="{0A0E54FE-BCA5-437C-92F0-8BBEE3EC4ADC}"/>
              </a:ext>
            </a:extLst>
          </p:cNvPr>
          <p:cNvGrpSpPr/>
          <p:nvPr/>
        </p:nvGrpSpPr>
        <p:grpSpPr>
          <a:xfrm>
            <a:off x="386376" y="4300112"/>
            <a:ext cx="445582" cy="445743"/>
            <a:chOff x="10914672" y="5489861"/>
            <a:chExt cx="719842" cy="720102"/>
          </a:xfrm>
        </p:grpSpPr>
        <p:sp>
          <p:nvSpPr>
            <p:cNvPr id="8" name="Google Shape;1125;p37">
              <a:extLst>
                <a:ext uri="{FF2B5EF4-FFF2-40B4-BE49-F238E27FC236}">
                  <a16:creationId xmlns:a16="http://schemas.microsoft.com/office/drawing/2014/main" id="{AFACD156-02CD-4FB5-8321-B0EE1D0A015B}"/>
                </a:ext>
              </a:extLst>
            </p:cNvPr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6;p37">
              <a:extLst>
                <a:ext uri="{FF2B5EF4-FFF2-40B4-BE49-F238E27FC236}">
                  <a16:creationId xmlns:a16="http://schemas.microsoft.com/office/drawing/2014/main" id="{5052164A-9AD7-46E3-85DA-AD4E3E273ABA}"/>
                </a:ext>
              </a:extLst>
            </p:cNvPr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27;p37">
              <a:extLst>
                <a:ext uri="{FF2B5EF4-FFF2-40B4-BE49-F238E27FC236}">
                  <a16:creationId xmlns:a16="http://schemas.microsoft.com/office/drawing/2014/main" id="{BC0C6F8C-1134-4E25-A7FF-1061CC086B6F}"/>
                </a:ext>
              </a:extLst>
            </p:cNvPr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28;p37">
              <a:extLst>
                <a:ext uri="{FF2B5EF4-FFF2-40B4-BE49-F238E27FC236}">
                  <a16:creationId xmlns:a16="http://schemas.microsoft.com/office/drawing/2014/main" id="{D096D385-1449-47DA-8425-8F30A33E8AF1}"/>
                </a:ext>
              </a:extLst>
            </p:cNvPr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29;p37">
              <a:extLst>
                <a:ext uri="{FF2B5EF4-FFF2-40B4-BE49-F238E27FC236}">
                  <a16:creationId xmlns:a16="http://schemas.microsoft.com/office/drawing/2014/main" id="{DCF95868-266D-4627-8837-32CC90D2657E}"/>
                </a:ext>
              </a:extLst>
            </p:cNvPr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30;p37">
              <a:extLst>
                <a:ext uri="{FF2B5EF4-FFF2-40B4-BE49-F238E27FC236}">
                  <a16:creationId xmlns:a16="http://schemas.microsoft.com/office/drawing/2014/main" id="{99865871-926E-4F87-BBCE-6113B8B5289A}"/>
                </a:ext>
              </a:extLst>
            </p:cNvPr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31;p37">
              <a:extLst>
                <a:ext uri="{FF2B5EF4-FFF2-40B4-BE49-F238E27FC236}">
                  <a16:creationId xmlns:a16="http://schemas.microsoft.com/office/drawing/2014/main" id="{F367C988-2153-482C-86CC-9F1121AD5B3C}"/>
                </a:ext>
              </a:extLst>
            </p:cNvPr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32;p37">
              <a:extLst>
                <a:ext uri="{FF2B5EF4-FFF2-40B4-BE49-F238E27FC236}">
                  <a16:creationId xmlns:a16="http://schemas.microsoft.com/office/drawing/2014/main" id="{B14BA206-6E0C-4DEE-88A5-F911836EEF4D}"/>
                </a:ext>
              </a:extLst>
            </p:cNvPr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33;p37">
              <a:extLst>
                <a:ext uri="{FF2B5EF4-FFF2-40B4-BE49-F238E27FC236}">
                  <a16:creationId xmlns:a16="http://schemas.microsoft.com/office/drawing/2014/main" id="{240FB6FA-7B07-422B-8AF8-0E29125E025B}"/>
                </a:ext>
              </a:extLst>
            </p:cNvPr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34;p37">
              <a:extLst>
                <a:ext uri="{FF2B5EF4-FFF2-40B4-BE49-F238E27FC236}">
                  <a16:creationId xmlns:a16="http://schemas.microsoft.com/office/drawing/2014/main" id="{DF6C7E0C-2D67-4731-B4D3-A990E1EF5B92}"/>
                </a:ext>
              </a:extLst>
            </p:cNvPr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35;p37">
              <a:extLst>
                <a:ext uri="{FF2B5EF4-FFF2-40B4-BE49-F238E27FC236}">
                  <a16:creationId xmlns:a16="http://schemas.microsoft.com/office/drawing/2014/main" id="{392DFD9A-49DA-48C6-A00B-58900890ABBB}"/>
                </a:ext>
              </a:extLst>
            </p:cNvPr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36;p37">
              <a:extLst>
                <a:ext uri="{FF2B5EF4-FFF2-40B4-BE49-F238E27FC236}">
                  <a16:creationId xmlns:a16="http://schemas.microsoft.com/office/drawing/2014/main" id="{A6AEC51F-0F12-4E69-BB33-66A4A10C4695}"/>
                </a:ext>
              </a:extLst>
            </p:cNvPr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963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/>
          <p:nvPr/>
        </p:nvSpPr>
        <p:spPr>
          <a:xfrm>
            <a:off x="4024150" y="837038"/>
            <a:ext cx="4456494" cy="346943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29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4210637" y="1021277"/>
            <a:ext cx="4083600" cy="2607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7DFFB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01" name="Google Shape;301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02" name="Google Shape;302;p32"/>
          <p:cNvSpPr txBox="1">
            <a:spLocks noGrp="1"/>
          </p:cNvSpPr>
          <p:nvPr>
            <p:ph type="body" idx="4294967295"/>
          </p:nvPr>
        </p:nvSpPr>
        <p:spPr>
          <a:xfrm>
            <a:off x="685799" y="373575"/>
            <a:ext cx="2902131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b="1" dirty="0">
                <a:latin typeface="Titillium Web"/>
                <a:ea typeface="Titillium Web"/>
                <a:cs typeface="Titillium Web"/>
                <a:sym typeface="Titillium Web"/>
              </a:rPr>
              <a:t>PLUS COMPLEXE</a:t>
            </a:r>
            <a:endParaRPr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2400" dirty="0"/>
              <a:t>Les algorithmes des services web sont des longues lignes de codes, soumis de nombreux critères. </a:t>
            </a:r>
            <a:endParaRPr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" name="Google Shape;113;p18">
            <a:extLst>
              <a:ext uri="{FF2B5EF4-FFF2-40B4-BE49-F238E27FC236}">
                <a16:creationId xmlns:a16="http://schemas.microsoft.com/office/drawing/2014/main" id="{C00EAB16-D0F7-4DF5-9473-AB52D0242643}"/>
              </a:ext>
            </a:extLst>
          </p:cNvPr>
          <p:cNvSpPr txBox="1">
            <a:spLocks/>
          </p:cNvSpPr>
          <p:nvPr/>
        </p:nvSpPr>
        <p:spPr>
          <a:xfrm>
            <a:off x="500739" y="1568092"/>
            <a:ext cx="2924700" cy="315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lt1"/>
                </a:solidFill>
                <a:latin typeface="Titillium Web Light"/>
              </a:rPr>
              <a:t>Facteurs</a:t>
            </a:r>
            <a:r>
              <a:rPr lang="en-US" sz="2000" b="1" dirty="0">
                <a:solidFill>
                  <a:schemeClr val="lt1"/>
                </a:solidFill>
                <a:latin typeface="Titillium Web Light"/>
              </a:rPr>
              <a:t> internes (</a:t>
            </a:r>
            <a:r>
              <a:rPr lang="en-US" sz="2000" b="1" dirty="0" err="1">
                <a:solidFill>
                  <a:schemeClr val="lt1"/>
                </a:solidFill>
                <a:latin typeface="Titillium Web Light"/>
              </a:rPr>
              <a:t>vous</a:t>
            </a:r>
            <a:r>
              <a:rPr lang="en-US" sz="2000" b="1" dirty="0">
                <a:solidFill>
                  <a:schemeClr val="lt1"/>
                </a:solidFill>
                <a:latin typeface="Titillium Web Light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Habitudes (Vie 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perso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)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 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Intérêt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Opinions 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Interactions (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Précédents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) 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Fréquences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 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Temps passé</a:t>
            </a:r>
          </a:p>
        </p:txBody>
      </p:sp>
      <p:sp>
        <p:nvSpPr>
          <p:cNvPr id="6" name="Google Shape;114;p18">
            <a:extLst>
              <a:ext uri="{FF2B5EF4-FFF2-40B4-BE49-F238E27FC236}">
                <a16:creationId xmlns:a16="http://schemas.microsoft.com/office/drawing/2014/main" id="{7960A993-75BE-472A-AAE3-E634F0C6EB46}"/>
              </a:ext>
            </a:extLst>
          </p:cNvPr>
          <p:cNvSpPr txBox="1">
            <a:spLocks/>
          </p:cNvSpPr>
          <p:nvPr/>
        </p:nvSpPr>
        <p:spPr>
          <a:xfrm>
            <a:off x="457200" y="434575"/>
            <a:ext cx="60255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lt1"/>
                </a:solidFill>
                <a:latin typeface="Titillium Web"/>
              </a:rPr>
              <a:t>DE NOMBREUX CRIT</a:t>
            </a:r>
            <a:r>
              <a:rPr lang="fr-FR" sz="2800" b="1" dirty="0">
                <a:solidFill>
                  <a:schemeClr val="lt1"/>
                </a:solidFill>
                <a:latin typeface="Titillium Web"/>
              </a:rPr>
              <a:t>È</a:t>
            </a:r>
            <a:r>
              <a:rPr lang="en-US" sz="2800" b="1" dirty="0">
                <a:solidFill>
                  <a:schemeClr val="lt1"/>
                </a:solidFill>
                <a:latin typeface="Titillium Web"/>
              </a:rPr>
              <a:t>RES </a:t>
            </a:r>
            <a:endParaRPr lang="en-US" sz="2800" b="1" dirty="0">
              <a:solidFill>
                <a:schemeClr val="lt1"/>
              </a:solidFill>
              <a:latin typeface="Titillium Web"/>
              <a:sym typeface="Titillium Web"/>
            </a:endParaRPr>
          </a:p>
        </p:txBody>
      </p:sp>
      <p:sp>
        <p:nvSpPr>
          <p:cNvPr id="7" name="Google Shape;115;p18">
            <a:extLst>
              <a:ext uri="{FF2B5EF4-FFF2-40B4-BE49-F238E27FC236}">
                <a16:creationId xmlns:a16="http://schemas.microsoft.com/office/drawing/2014/main" id="{174065A3-545D-4F61-B0ED-4D065AF77A9D}"/>
              </a:ext>
            </a:extLst>
          </p:cNvPr>
          <p:cNvSpPr txBox="1">
            <a:spLocks/>
          </p:cNvSpPr>
          <p:nvPr/>
        </p:nvSpPr>
        <p:spPr>
          <a:xfrm>
            <a:off x="3836768" y="1568092"/>
            <a:ext cx="3681631" cy="315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lt1"/>
                </a:solidFill>
                <a:latin typeface="Titillium Web Light"/>
              </a:rPr>
              <a:t>Facteurs</a:t>
            </a:r>
            <a:r>
              <a:rPr lang="en-US" sz="2000" b="1" dirty="0">
                <a:solidFill>
                  <a:schemeClr val="lt1"/>
                </a:solidFill>
                <a:latin typeface="Titillium Web Light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Titillium Web Light"/>
              </a:rPr>
              <a:t>externes</a:t>
            </a:r>
            <a:r>
              <a:rPr lang="en-US" sz="2000" b="1" dirty="0">
                <a:solidFill>
                  <a:schemeClr val="lt1"/>
                </a:solidFill>
                <a:latin typeface="Titillium Web Light"/>
              </a:rPr>
              <a:t> (les </a:t>
            </a:r>
            <a:r>
              <a:rPr lang="en-US" sz="2000" b="1" dirty="0" err="1">
                <a:solidFill>
                  <a:schemeClr val="lt1"/>
                </a:solidFill>
                <a:latin typeface="Titillium Web Light"/>
              </a:rPr>
              <a:t>autres</a:t>
            </a:r>
            <a:r>
              <a:rPr lang="en-US" sz="2000" b="1" dirty="0">
                <a:solidFill>
                  <a:schemeClr val="lt1"/>
                </a:solidFill>
                <a:latin typeface="Titillium Web Light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dirty="0"/>
              <a:t>I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Popularité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 (Influence)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Temporalité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 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Viralité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 (Diffusion et propagation)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Engagement (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Réactions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)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Poids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 (</a:t>
            </a:r>
            <a:r>
              <a:rPr lang="en-US" sz="2000" dirty="0" err="1">
                <a:solidFill>
                  <a:schemeClr val="lt1"/>
                </a:solidFill>
                <a:latin typeface="Titillium Web Light"/>
              </a:rPr>
              <a:t>Longeur</a:t>
            </a: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)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r>
              <a:rPr lang="en-US" sz="2000" dirty="0">
                <a:solidFill>
                  <a:schemeClr val="lt1"/>
                </a:solidFill>
                <a:latin typeface="Titillium Web Light"/>
              </a:rPr>
              <a:t>- Pertinence</a:t>
            </a:r>
            <a:br>
              <a:rPr lang="en-US" sz="2000" dirty="0">
                <a:solidFill>
                  <a:schemeClr val="lt1"/>
                </a:solidFill>
                <a:latin typeface="Titillium Web Light"/>
              </a:rPr>
            </a:br>
            <a:endParaRPr lang="en-US" sz="2000" dirty="0">
              <a:solidFill>
                <a:schemeClr val="lt1"/>
              </a:solidFill>
              <a:latin typeface="Titillium Web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ctrTitle" idx="4294967295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7DFFB1"/>
                </a:solidFill>
              </a:rPr>
              <a:t>5 </a:t>
            </a:r>
            <a:r>
              <a:rPr lang="fr-FR" sz="9600" dirty="0">
                <a:solidFill>
                  <a:srgbClr val="7DFFB1"/>
                </a:solidFill>
              </a:rPr>
              <a:t>à 20 %</a:t>
            </a:r>
            <a:endParaRPr sz="9600" dirty="0">
              <a:solidFill>
                <a:srgbClr val="7DFFB1"/>
              </a:solidFill>
            </a:endParaRPr>
          </a:p>
        </p:txBody>
      </p:sp>
      <p:sp>
        <p:nvSpPr>
          <p:cNvPr id="209" name="Google Shape;209;p25"/>
          <p:cNvSpPr txBox="1">
            <a:spLocks noGrp="1"/>
          </p:cNvSpPr>
          <p:nvPr>
            <p:ph type="subTitle" idx="4294967295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C’est le chiffre des publications publiées </a:t>
            </a:r>
            <a:br>
              <a:rPr lang="fr-FR" dirty="0"/>
            </a:br>
            <a:r>
              <a:rPr lang="fr-FR" dirty="0"/>
              <a:t>qui apparaissent sur vos fils d’actualité selon les réseaux ! </a:t>
            </a:r>
            <a:br>
              <a:rPr lang="fr-FR" dirty="0"/>
            </a:br>
            <a:r>
              <a:rPr lang="fr-FR" i="1" dirty="0"/>
              <a:t>Fini l’</a:t>
            </a:r>
            <a:r>
              <a:rPr lang="fr-FR" i="1" dirty="0" err="1"/>
              <a:t>anté</a:t>
            </a:r>
            <a:r>
              <a:rPr lang="fr-FR" i="1" dirty="0"/>
              <a:t>-chronologie !</a:t>
            </a:r>
            <a:endParaRPr i="1" dirty="0"/>
          </a:p>
        </p:txBody>
      </p:sp>
      <p:sp>
        <p:nvSpPr>
          <p:cNvPr id="210" name="Google Shape;210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5" name="Google Shape;457;p36">
            <a:extLst>
              <a:ext uri="{FF2B5EF4-FFF2-40B4-BE49-F238E27FC236}">
                <a16:creationId xmlns:a16="http://schemas.microsoft.com/office/drawing/2014/main" id="{FD87E4B5-6D8E-4114-9EA4-71FBB780DF61}"/>
              </a:ext>
            </a:extLst>
          </p:cNvPr>
          <p:cNvGrpSpPr/>
          <p:nvPr/>
        </p:nvGrpSpPr>
        <p:grpSpPr>
          <a:xfrm>
            <a:off x="5270966" y="1425470"/>
            <a:ext cx="946953" cy="1012929"/>
            <a:chOff x="2623275" y="2333250"/>
            <a:chExt cx="381175" cy="381175"/>
          </a:xfrm>
        </p:grpSpPr>
        <p:sp>
          <p:nvSpPr>
            <p:cNvPr id="6" name="Google Shape;458;p36">
              <a:extLst>
                <a:ext uri="{FF2B5EF4-FFF2-40B4-BE49-F238E27FC236}">
                  <a16:creationId xmlns:a16="http://schemas.microsoft.com/office/drawing/2014/main" id="{8F2F11BA-AA9F-47C1-97D9-775EB3114435}"/>
                </a:ext>
              </a:extLst>
            </p:cNvPr>
            <p:cNvSpPr/>
            <p:nvPr/>
          </p:nvSpPr>
          <p:spPr>
            <a:xfrm>
              <a:off x="2623275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459;p36">
              <a:extLst>
                <a:ext uri="{FF2B5EF4-FFF2-40B4-BE49-F238E27FC236}">
                  <a16:creationId xmlns:a16="http://schemas.microsoft.com/office/drawing/2014/main" id="{3507AB46-EAD0-4933-BA8F-8F6A58B7B717}"/>
                </a:ext>
              </a:extLst>
            </p:cNvPr>
            <p:cNvSpPr/>
            <p:nvPr/>
          </p:nvSpPr>
          <p:spPr>
            <a:xfrm>
              <a:off x="28698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60;p36">
              <a:extLst>
                <a:ext uri="{FF2B5EF4-FFF2-40B4-BE49-F238E27FC236}">
                  <a16:creationId xmlns:a16="http://schemas.microsoft.com/office/drawing/2014/main" id="{EE4B982A-13FD-441D-9B64-19D695990697}"/>
                </a:ext>
              </a:extLst>
            </p:cNvPr>
            <p:cNvSpPr/>
            <p:nvPr/>
          </p:nvSpPr>
          <p:spPr>
            <a:xfrm>
              <a:off x="27140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61;p36">
              <a:extLst>
                <a:ext uri="{FF2B5EF4-FFF2-40B4-BE49-F238E27FC236}">
                  <a16:creationId xmlns:a16="http://schemas.microsoft.com/office/drawing/2014/main" id="{61392213-C295-43C7-9781-947CDE8E2DB5}"/>
                </a:ext>
              </a:extLst>
            </p:cNvPr>
            <p:cNvSpPr/>
            <p:nvPr/>
          </p:nvSpPr>
          <p:spPr>
            <a:xfrm>
              <a:off x="2810200" y="2595675"/>
              <a:ext cx="99875" cy="31075"/>
            </a:xfrm>
            <a:custGeom>
              <a:avLst/>
              <a:gdLst/>
              <a:ahLst/>
              <a:cxnLst/>
              <a:rect l="l" t="t" r="r" b="b"/>
              <a:pathLst>
                <a:path w="3995" h="1243" fill="none" extrusionOk="0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657225" y="3172125"/>
            <a:ext cx="4754100" cy="138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/>
              <a:t>DONNEES, PROFILAGE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ET RECOMMANDATIONS.</a:t>
            </a:r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01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/>
          <p:nvPr/>
        </p:nvSpPr>
        <p:spPr>
          <a:xfrm>
            <a:off x="1114000" y="1250326"/>
            <a:ext cx="2531618" cy="33002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7DFFB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Place your screenshot here</a:t>
            </a:r>
            <a:endParaRPr sz="1000" dirty="0">
              <a:solidFill>
                <a:srgbClr val="7DFFB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289" name="Google Shape;289;p31"/>
          <p:cNvGrpSpPr/>
          <p:nvPr/>
        </p:nvGrpSpPr>
        <p:grpSpPr>
          <a:xfrm>
            <a:off x="1049302" y="896983"/>
            <a:ext cx="2665876" cy="4049668"/>
            <a:chOff x="2112475" y="238125"/>
            <a:chExt cx="3395050" cy="5238750"/>
          </a:xfrm>
        </p:grpSpPr>
        <p:sp>
          <p:nvSpPr>
            <p:cNvPr id="290" name="Google Shape;290;p31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002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004C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004C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004C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1"/>
          <p:cNvSpPr txBox="1">
            <a:spLocks noGrp="1"/>
          </p:cNvSpPr>
          <p:nvPr>
            <p:ph type="body" idx="4294967295"/>
          </p:nvPr>
        </p:nvSpPr>
        <p:spPr>
          <a:xfrm>
            <a:off x="502786" y="-1712530"/>
            <a:ext cx="3555274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buNone/>
            </a:pPr>
            <a:r>
              <a:rPr lang="fr-FR" b="1" dirty="0">
                <a:latin typeface="Titillium Web"/>
                <a:ea typeface="Titillium Web"/>
                <a:cs typeface="Titillium Web"/>
                <a:sym typeface="Titillium Web"/>
              </a:rPr>
              <a:t>POURQUOI JE VOIS </a:t>
            </a:r>
            <a:r>
              <a:rPr lang="fr-FR" b="1" dirty="0">
                <a:latin typeface="Titillium Web"/>
              </a:rPr>
              <a:t>Ç</a:t>
            </a:r>
            <a:r>
              <a:rPr lang="fr-FR" b="1" dirty="0">
                <a:latin typeface="Titillium Web"/>
                <a:ea typeface="Titillium Web"/>
                <a:cs typeface="Titillium Web"/>
                <a:sym typeface="Titillium Web"/>
              </a:rPr>
              <a:t>A ? </a:t>
            </a:r>
            <a:endParaRPr b="1" dirty="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45B3D8-36AE-4243-A810-5809B0833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371" y="1329089"/>
            <a:ext cx="2802327" cy="2485321"/>
          </a:xfrm>
          <a:prstGeom prst="rect">
            <a:avLst/>
          </a:prstGeom>
        </p:spPr>
      </p:pic>
      <p:grpSp>
        <p:nvGrpSpPr>
          <p:cNvPr id="12" name="Google Shape;493;p36">
            <a:extLst>
              <a:ext uri="{FF2B5EF4-FFF2-40B4-BE49-F238E27FC236}">
                <a16:creationId xmlns:a16="http://schemas.microsoft.com/office/drawing/2014/main" id="{30883FC4-D057-4ADE-A428-9829E7CC330B}"/>
              </a:ext>
            </a:extLst>
          </p:cNvPr>
          <p:cNvGrpSpPr/>
          <p:nvPr/>
        </p:nvGrpSpPr>
        <p:grpSpPr>
          <a:xfrm rot="5209558">
            <a:off x="7863840" y="232080"/>
            <a:ext cx="809996" cy="825672"/>
            <a:chOff x="3951850" y="2985350"/>
            <a:chExt cx="407950" cy="416500"/>
          </a:xfrm>
        </p:grpSpPr>
        <p:sp>
          <p:nvSpPr>
            <p:cNvPr id="13" name="Google Shape;494;p36">
              <a:extLst>
                <a:ext uri="{FF2B5EF4-FFF2-40B4-BE49-F238E27FC236}">
                  <a16:creationId xmlns:a16="http://schemas.microsoft.com/office/drawing/2014/main" id="{50BA1C50-1059-4858-9599-C3B5ABE08CD9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95;p36">
              <a:extLst>
                <a:ext uri="{FF2B5EF4-FFF2-40B4-BE49-F238E27FC236}">
                  <a16:creationId xmlns:a16="http://schemas.microsoft.com/office/drawing/2014/main" id="{0FEB5E72-BE3E-41EB-B527-1E85BAFC550E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96;p36">
              <a:extLst>
                <a:ext uri="{FF2B5EF4-FFF2-40B4-BE49-F238E27FC236}">
                  <a16:creationId xmlns:a16="http://schemas.microsoft.com/office/drawing/2014/main" id="{27B989B6-F272-4E2E-9B01-78A6C50289D0}"/>
                </a:ext>
              </a:extLst>
            </p:cNvPr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7;p36">
              <a:extLst>
                <a:ext uri="{FF2B5EF4-FFF2-40B4-BE49-F238E27FC236}">
                  <a16:creationId xmlns:a16="http://schemas.microsoft.com/office/drawing/2014/main" id="{3F5586BE-A998-45ED-A138-76438AFBF997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 idx="4294967295"/>
          </p:nvPr>
        </p:nvSpPr>
        <p:spPr>
          <a:xfrm>
            <a:off x="685800" y="440350"/>
            <a:ext cx="4360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dirty="0"/>
              <a:t>Bonjour !</a:t>
            </a:r>
            <a:endParaRPr sz="6000" dirty="0"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294967295"/>
          </p:nvPr>
        </p:nvSpPr>
        <p:spPr>
          <a:xfrm>
            <a:off x="685800" y="1639969"/>
            <a:ext cx="4360500" cy="315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b="1" dirty="0">
                <a:latin typeface="Titillium Web"/>
                <a:ea typeface="Titillium Web"/>
                <a:cs typeface="Titillium Web"/>
                <a:sym typeface="Titillium Web"/>
              </a:rPr>
              <a:t>Bienvenue au Lab01 !</a:t>
            </a:r>
            <a:endParaRPr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Formations aux compétences numériques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www.lab01.fr</a:t>
            </a:r>
            <a:endParaRPr b="1" dirty="0"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B68A92-8174-4D36-AAFF-61262BA72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783" y="-287867"/>
            <a:ext cx="1816100" cy="18161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FE66106-2177-49DC-82D8-7DAFC57B7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570" y="4593769"/>
            <a:ext cx="1117313" cy="393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282757" y="2632199"/>
            <a:ext cx="5665198" cy="138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TE DONNE PLUS DE CE QUE TU AIMES</a:t>
            </a:r>
            <a:b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DANGER DE LA BULLE DE FILTRE.</a:t>
            </a:r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082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0255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Au programme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02550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Un web participatif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Des algorithmes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b="1" dirty="0"/>
              <a:t>Les usages du web social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 err="1"/>
              <a:t>Désalgorithmer</a:t>
            </a:r>
            <a:r>
              <a:rPr lang="fr-FR" dirty="0"/>
              <a:t> le web</a:t>
            </a:r>
            <a:br>
              <a:rPr lang="fr-FR" dirty="0"/>
            </a:b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Passer d’actif à pro-actif. </a:t>
            </a: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5" name="Google Shape;1073;p37">
            <a:extLst>
              <a:ext uri="{FF2B5EF4-FFF2-40B4-BE49-F238E27FC236}">
                <a16:creationId xmlns:a16="http://schemas.microsoft.com/office/drawing/2014/main" id="{70C3143D-6AA6-4D3F-BF4A-4512987DA097}"/>
              </a:ext>
            </a:extLst>
          </p:cNvPr>
          <p:cNvGrpSpPr/>
          <p:nvPr/>
        </p:nvGrpSpPr>
        <p:grpSpPr>
          <a:xfrm>
            <a:off x="7963978" y="434575"/>
            <a:ext cx="722822" cy="756160"/>
            <a:chOff x="557511" y="3214925"/>
            <a:chExt cx="719836" cy="720150"/>
          </a:xfrm>
        </p:grpSpPr>
        <p:sp>
          <p:nvSpPr>
            <p:cNvPr id="6" name="Google Shape;1074;p37">
              <a:extLst>
                <a:ext uri="{FF2B5EF4-FFF2-40B4-BE49-F238E27FC236}">
                  <a16:creationId xmlns:a16="http://schemas.microsoft.com/office/drawing/2014/main" id="{DB9E9602-E0DA-41C9-9748-1924733C6284}"/>
                </a:ext>
              </a:extLst>
            </p:cNvPr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75;p37">
              <a:extLst>
                <a:ext uri="{FF2B5EF4-FFF2-40B4-BE49-F238E27FC236}">
                  <a16:creationId xmlns:a16="http://schemas.microsoft.com/office/drawing/2014/main" id="{E9ADFC2F-A292-44F2-9DDA-0F082B68CDE0}"/>
                </a:ext>
              </a:extLst>
            </p:cNvPr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76;p37">
              <a:extLst>
                <a:ext uri="{FF2B5EF4-FFF2-40B4-BE49-F238E27FC236}">
                  <a16:creationId xmlns:a16="http://schemas.microsoft.com/office/drawing/2014/main" id="{E6FBC393-3791-4BC6-BBBE-FEAD9F286595}"/>
                </a:ext>
              </a:extLst>
            </p:cNvPr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077;p37">
              <a:extLst>
                <a:ext uri="{FF2B5EF4-FFF2-40B4-BE49-F238E27FC236}">
                  <a16:creationId xmlns:a16="http://schemas.microsoft.com/office/drawing/2014/main" id="{DEF25903-059D-4CC0-91DE-12C783008CF3}"/>
                </a:ext>
              </a:extLst>
            </p:cNvPr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47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5796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LES USAGES </a:t>
            </a:r>
            <a:br>
              <a:rPr lang="fr-FR" dirty="0"/>
            </a:br>
            <a:r>
              <a:rPr lang="fr-FR" dirty="0"/>
              <a:t>DU WEB SOCIAL</a:t>
            </a:r>
            <a:endParaRPr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685799" y="2840050"/>
            <a:ext cx="6829697" cy="4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Comprendre, choisir, agir.</a:t>
            </a:r>
            <a:endParaRPr dirty="0"/>
          </a:p>
        </p:txBody>
      </p:sp>
      <p:grpSp>
        <p:nvGrpSpPr>
          <p:cNvPr id="4" name="Google Shape;1166;p37">
            <a:extLst>
              <a:ext uri="{FF2B5EF4-FFF2-40B4-BE49-F238E27FC236}">
                <a16:creationId xmlns:a16="http://schemas.microsoft.com/office/drawing/2014/main" id="{E8DDB790-713D-4061-8D5C-343C3DD85656}"/>
              </a:ext>
            </a:extLst>
          </p:cNvPr>
          <p:cNvGrpSpPr/>
          <p:nvPr/>
        </p:nvGrpSpPr>
        <p:grpSpPr>
          <a:xfrm>
            <a:off x="8442662" y="4404583"/>
            <a:ext cx="373053" cy="445791"/>
            <a:chOff x="8095060" y="5664590"/>
            <a:chExt cx="497404" cy="594389"/>
          </a:xfrm>
        </p:grpSpPr>
        <p:grpSp>
          <p:nvGrpSpPr>
            <p:cNvPr id="5" name="Google Shape;1167;p37">
              <a:extLst>
                <a:ext uri="{FF2B5EF4-FFF2-40B4-BE49-F238E27FC236}">
                  <a16:creationId xmlns:a16="http://schemas.microsoft.com/office/drawing/2014/main" id="{089A3E80-7F2E-40C0-9A61-423AF4574B33}"/>
                </a:ext>
              </a:extLst>
            </p:cNvPr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8" name="Google Shape;1168;p37">
                <a:extLst>
                  <a:ext uri="{FF2B5EF4-FFF2-40B4-BE49-F238E27FC236}">
                    <a16:creationId xmlns:a16="http://schemas.microsoft.com/office/drawing/2014/main" id="{0D17CC5C-CD14-40FC-AA17-30CBB285C1E3}"/>
                  </a:ext>
                </a:extLst>
              </p:cNvPr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169;p37">
                <a:extLst>
                  <a:ext uri="{FF2B5EF4-FFF2-40B4-BE49-F238E27FC236}">
                    <a16:creationId xmlns:a16="http://schemas.microsoft.com/office/drawing/2014/main" id="{E7123171-E88F-4578-B188-B391CE28F392}"/>
                  </a:ext>
                </a:extLst>
              </p:cNvPr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70;p37">
                <a:extLst>
                  <a:ext uri="{FF2B5EF4-FFF2-40B4-BE49-F238E27FC236}">
                    <a16:creationId xmlns:a16="http://schemas.microsoft.com/office/drawing/2014/main" id="{44A5FD9C-1F48-47DB-BEE3-1DBA4D278003}"/>
                  </a:ext>
                </a:extLst>
              </p:cNvPr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1171;p37">
              <a:extLst>
                <a:ext uri="{FF2B5EF4-FFF2-40B4-BE49-F238E27FC236}">
                  <a16:creationId xmlns:a16="http://schemas.microsoft.com/office/drawing/2014/main" id="{326B1307-4B63-4E6B-8E99-9C8ED3520644}"/>
                </a:ext>
              </a:extLst>
            </p:cNvPr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5" name="Google Shape;1172;p37">
                <a:extLst>
                  <a:ext uri="{FF2B5EF4-FFF2-40B4-BE49-F238E27FC236}">
                    <a16:creationId xmlns:a16="http://schemas.microsoft.com/office/drawing/2014/main" id="{D3DD3832-E11B-4493-9948-9C3FCD3DA68E}"/>
                  </a:ext>
                </a:extLst>
              </p:cNvPr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173;p37">
                <a:extLst>
                  <a:ext uri="{FF2B5EF4-FFF2-40B4-BE49-F238E27FC236}">
                    <a16:creationId xmlns:a16="http://schemas.microsoft.com/office/drawing/2014/main" id="{B94199F9-68A7-4379-8E05-DD43BEB8A9B0}"/>
                  </a:ext>
                </a:extLst>
              </p:cNvPr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174;p37">
                <a:extLst>
                  <a:ext uri="{FF2B5EF4-FFF2-40B4-BE49-F238E27FC236}">
                    <a16:creationId xmlns:a16="http://schemas.microsoft.com/office/drawing/2014/main" id="{6CA56EF3-C2BB-4098-AFD2-99A4C99C9F92}"/>
                  </a:ext>
                </a:extLst>
              </p:cNvPr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175;p37">
              <a:extLst>
                <a:ext uri="{FF2B5EF4-FFF2-40B4-BE49-F238E27FC236}">
                  <a16:creationId xmlns:a16="http://schemas.microsoft.com/office/drawing/2014/main" id="{F24F78C0-7062-4C85-809B-C7E3BD1C6D5B}"/>
                </a:ext>
              </a:extLst>
            </p:cNvPr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2" name="Google Shape;1176;p37">
                <a:extLst>
                  <a:ext uri="{FF2B5EF4-FFF2-40B4-BE49-F238E27FC236}">
                    <a16:creationId xmlns:a16="http://schemas.microsoft.com/office/drawing/2014/main" id="{73CD5883-2578-4EEA-AAB5-006DC2F5B0D0}"/>
                  </a:ext>
                </a:extLst>
              </p:cNvPr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177;p37">
                <a:extLst>
                  <a:ext uri="{FF2B5EF4-FFF2-40B4-BE49-F238E27FC236}">
                    <a16:creationId xmlns:a16="http://schemas.microsoft.com/office/drawing/2014/main" id="{08347900-DEAD-4319-937A-AD7C22D86C5F}"/>
                  </a:ext>
                </a:extLst>
              </p:cNvPr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178;p37">
                <a:extLst>
                  <a:ext uri="{FF2B5EF4-FFF2-40B4-BE49-F238E27FC236}">
                    <a16:creationId xmlns:a16="http://schemas.microsoft.com/office/drawing/2014/main" id="{96262F03-EBF7-4276-BB43-BE88307125C0}"/>
                  </a:ext>
                </a:extLst>
              </p:cNvPr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1179;p37">
              <a:extLst>
                <a:ext uri="{FF2B5EF4-FFF2-40B4-BE49-F238E27FC236}">
                  <a16:creationId xmlns:a16="http://schemas.microsoft.com/office/drawing/2014/main" id="{5AA0D6B1-1C62-4C18-AF9C-96F0F41FD0B1}"/>
                </a:ext>
              </a:extLst>
            </p:cNvPr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E97FE3CE-C53E-4E77-B297-A5968BF32AE5}"/>
                  </a:ext>
                </a:extLst>
              </p:cNvPr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181;p37">
                <a:extLst>
                  <a:ext uri="{FF2B5EF4-FFF2-40B4-BE49-F238E27FC236}">
                    <a16:creationId xmlns:a16="http://schemas.microsoft.com/office/drawing/2014/main" id="{03B726F3-0D9F-4949-ADE7-3BB6274D28F4}"/>
                  </a:ext>
                </a:extLst>
              </p:cNvPr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82;p37">
                <a:extLst>
                  <a:ext uri="{FF2B5EF4-FFF2-40B4-BE49-F238E27FC236}">
                    <a16:creationId xmlns:a16="http://schemas.microsoft.com/office/drawing/2014/main" id="{50B519DB-2C37-4643-B034-24DACB3FA6C4}"/>
                  </a:ext>
                </a:extLst>
              </p:cNvPr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9291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199" y="434575"/>
            <a:ext cx="6605451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Exemples de cinq grands médias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02550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Forces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Faiblesses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Menaces</a:t>
            </a:r>
            <a:r>
              <a:rPr lang="fr-FR" b="1" dirty="0"/>
              <a:t> 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Opportunités</a:t>
            </a:r>
            <a:br>
              <a:rPr lang="fr-FR" dirty="0"/>
            </a:b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FE2B0E4-5429-4766-9B3F-7504201F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78" y="3599041"/>
            <a:ext cx="834752" cy="8347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7DEC93E-F6E6-4945-A812-145F9AC0A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803" y="3599040"/>
            <a:ext cx="834753" cy="8347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AE685A1-F7FD-42F0-B92C-BDD58D23B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370" y="3599041"/>
            <a:ext cx="834754" cy="8347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24DBDD8-907E-4453-B5DB-16280DB87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164" y="3565972"/>
            <a:ext cx="1611496" cy="90587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9808D82-30CE-4AE1-A163-C5014A6BE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573" y="3599039"/>
            <a:ext cx="834754" cy="83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18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199" y="434575"/>
            <a:ext cx="6605451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Un réseau professionnel 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79704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endParaRPr lang="fr-FR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Parler aux professionnels, business to business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Il faut choisir ce que l’on veut, ce que l’on suit, avoir un objectif de présence clair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Risques de réputation pro ou pour l’entreprise</a:t>
            </a:r>
            <a:endParaRPr lang="fr-FR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Recruter ou se faire connaître localement</a:t>
            </a:r>
            <a:br>
              <a:rPr lang="fr-FR" dirty="0"/>
            </a:b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48684C-E2FA-418D-B920-B09DCEFF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832" y="457223"/>
            <a:ext cx="834752" cy="83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27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199" y="434575"/>
            <a:ext cx="6605451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La télé mondiale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199" y="1428748"/>
            <a:ext cx="6753497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endParaRPr lang="fr-FR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S’exprimer auprès de plus grand nombre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Trop de vidéos tue la vidéo</a:t>
            </a:r>
          </a:p>
          <a:p>
            <a:pPr lvl="0">
              <a:spcBef>
                <a:spcPts val="0"/>
              </a:spcBef>
            </a:pPr>
            <a:r>
              <a:rPr lang="fr-FR" dirty="0"/>
              <a:t>Être noyé dans les flux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Créer son propre média, travailler son image</a:t>
            </a: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CD1D60-40B5-4E45-9EDB-638138C08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830" y="593994"/>
            <a:ext cx="834754" cy="83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33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199" y="434575"/>
            <a:ext cx="6605451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Médias pour tous ! 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200" y="1698724"/>
            <a:ext cx="602550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Parler à tout le monde, de nombreux formats (événements, pages, groupes…etc.)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Trop de fonctionnalité, peu de lisibilité, publier tout le temps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Viralité des fausses informations (</a:t>
            </a:r>
            <a:r>
              <a:rPr lang="fr-FR" dirty="0" err="1"/>
              <a:t>bad</a:t>
            </a:r>
            <a:r>
              <a:rPr lang="fr-FR" dirty="0"/>
              <a:t> buzz)</a:t>
            </a:r>
            <a:r>
              <a:rPr lang="fr-FR" b="1" dirty="0"/>
              <a:t> 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Cibler un public (à condition d’investir 💰)</a:t>
            </a:r>
            <a:br>
              <a:rPr lang="fr-FR" dirty="0"/>
            </a:b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F513A6-5D7E-4CD8-BFF5-4283815B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305" y="526681"/>
            <a:ext cx="1611496" cy="9058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601687-0AA7-4F46-9F81-5CB83B4F5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4" y="559748"/>
            <a:ext cx="834754" cy="83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58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199" y="434575"/>
            <a:ext cx="6605451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partage avant tout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7615646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endParaRPr lang="fr-FR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Modularité, Fonctionnalité simple, API, communautaire, réaction en temps réel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Les flux : le partage a remplacé l’info…</a:t>
            </a:r>
            <a:endParaRPr dirty="0"/>
          </a:p>
          <a:p>
            <a:pPr>
              <a:spcBef>
                <a:spcPts val="0"/>
              </a:spcBef>
            </a:pPr>
            <a:r>
              <a:rPr lang="fr-FR" dirty="0"/>
              <a:t>Viralité des fausses informations (</a:t>
            </a:r>
            <a:r>
              <a:rPr lang="fr-FR" dirty="0" err="1"/>
              <a:t>bad</a:t>
            </a:r>
            <a:r>
              <a:rPr lang="fr-FR" dirty="0"/>
              <a:t> buzz)</a:t>
            </a:r>
            <a:r>
              <a:rPr lang="fr-FR" b="1" dirty="0"/>
              <a:t>  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Engager des conversations, permettre l’échange, raconter des histoires</a:t>
            </a:r>
            <a:br>
              <a:rPr lang="fr-FR" dirty="0"/>
            </a:b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7A693B-4BFC-4853-BFDF-DF538D0AD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831" y="593995"/>
            <a:ext cx="834753" cy="8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9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657224" y="3172125"/>
            <a:ext cx="6509929" cy="138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 sz="2400" b="0" dirty="0"/>
              <a:t>DES MODÈLES CENTRALISÉS  ET </a:t>
            </a:r>
            <a:r>
              <a:rPr lang="en-US" sz="2400" b="0" dirty="0"/>
              <a:t>BAS</a:t>
            </a:r>
            <a:r>
              <a:rPr lang="fr-FR" sz="2400" b="0" dirty="0"/>
              <a:t>É</a:t>
            </a:r>
            <a:r>
              <a:rPr lang="en-US" sz="2400" b="0" dirty="0"/>
              <a:t>S </a:t>
            </a:r>
            <a:br>
              <a:rPr lang="en-US" sz="2400" dirty="0"/>
            </a:br>
            <a:r>
              <a:rPr lang="en-US" sz="2400" dirty="0"/>
              <a:t>SUR LA PUB ET LA COLLECTE DE DONN</a:t>
            </a:r>
            <a:r>
              <a:rPr lang="fr-FR" sz="2400" dirty="0"/>
              <a:t>É</a:t>
            </a:r>
            <a:r>
              <a:rPr lang="en-US" sz="2400" dirty="0"/>
              <a:t>S.</a:t>
            </a:r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670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0255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Au programme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199" y="1428748"/>
            <a:ext cx="7084423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Un web participatif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Des algorithmes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Les usages du web social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b="1" dirty="0" err="1"/>
              <a:t>Désalgorithmer</a:t>
            </a:r>
            <a:r>
              <a:rPr lang="fr-FR" b="1" dirty="0"/>
              <a:t> le web</a:t>
            </a:r>
            <a:br>
              <a:rPr lang="fr-FR" b="1" dirty="0"/>
            </a:b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Du web de la participation au web de la contribution.</a:t>
            </a: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grpSp>
        <p:nvGrpSpPr>
          <p:cNvPr id="5" name="Google Shape;1073;p37">
            <a:extLst>
              <a:ext uri="{FF2B5EF4-FFF2-40B4-BE49-F238E27FC236}">
                <a16:creationId xmlns:a16="http://schemas.microsoft.com/office/drawing/2014/main" id="{08CAEDB5-94E6-4B46-B349-203C0EDD5FFB}"/>
              </a:ext>
            </a:extLst>
          </p:cNvPr>
          <p:cNvGrpSpPr/>
          <p:nvPr/>
        </p:nvGrpSpPr>
        <p:grpSpPr>
          <a:xfrm>
            <a:off x="7963978" y="434575"/>
            <a:ext cx="722822" cy="756160"/>
            <a:chOff x="557511" y="3214925"/>
            <a:chExt cx="719836" cy="720150"/>
          </a:xfrm>
        </p:grpSpPr>
        <p:sp>
          <p:nvSpPr>
            <p:cNvPr id="6" name="Google Shape;1074;p37">
              <a:extLst>
                <a:ext uri="{FF2B5EF4-FFF2-40B4-BE49-F238E27FC236}">
                  <a16:creationId xmlns:a16="http://schemas.microsoft.com/office/drawing/2014/main" id="{211B0FA9-5C4E-4E2C-B067-D9DD8F186530}"/>
                </a:ext>
              </a:extLst>
            </p:cNvPr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75;p37">
              <a:extLst>
                <a:ext uri="{FF2B5EF4-FFF2-40B4-BE49-F238E27FC236}">
                  <a16:creationId xmlns:a16="http://schemas.microsoft.com/office/drawing/2014/main" id="{BB28F466-2E96-45A9-BC6F-C38BF31B8713}"/>
                </a:ext>
              </a:extLst>
            </p:cNvPr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76;p37">
              <a:extLst>
                <a:ext uri="{FF2B5EF4-FFF2-40B4-BE49-F238E27FC236}">
                  <a16:creationId xmlns:a16="http://schemas.microsoft.com/office/drawing/2014/main" id="{1C926622-8D6D-499F-9E56-5CF7471BB945}"/>
                </a:ext>
              </a:extLst>
            </p:cNvPr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077;p37">
              <a:extLst>
                <a:ext uri="{FF2B5EF4-FFF2-40B4-BE49-F238E27FC236}">
                  <a16:creationId xmlns:a16="http://schemas.microsoft.com/office/drawing/2014/main" id="{2CD42C68-155E-4B52-8C50-D13EF36C5DB4}"/>
                </a:ext>
              </a:extLst>
            </p:cNvPr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82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1318774" y="1687983"/>
            <a:ext cx="5920225" cy="366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Combien de réseaux sociaux êtes-vous capable de me citer ? </a:t>
            </a:r>
            <a:endParaRPr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4" name="Google Shape;1008;p37">
            <a:extLst>
              <a:ext uri="{FF2B5EF4-FFF2-40B4-BE49-F238E27FC236}">
                <a16:creationId xmlns:a16="http://schemas.microsoft.com/office/drawing/2014/main" id="{84999AD9-9045-4985-A692-0F86AC1CAB83}"/>
              </a:ext>
            </a:extLst>
          </p:cNvPr>
          <p:cNvGrpSpPr/>
          <p:nvPr/>
        </p:nvGrpSpPr>
        <p:grpSpPr>
          <a:xfrm>
            <a:off x="7891372" y="3986995"/>
            <a:ext cx="863562" cy="762856"/>
            <a:chOff x="1510757" y="3225422"/>
            <a:chExt cx="720214" cy="637347"/>
          </a:xfrm>
        </p:grpSpPr>
        <p:sp>
          <p:nvSpPr>
            <p:cNvPr id="5" name="Google Shape;1009;p37">
              <a:extLst>
                <a:ext uri="{FF2B5EF4-FFF2-40B4-BE49-F238E27FC236}">
                  <a16:creationId xmlns:a16="http://schemas.microsoft.com/office/drawing/2014/main" id="{FE2D32E8-CE8E-4D16-9AAD-F49C9BCDE8C7}"/>
                </a:ext>
              </a:extLst>
            </p:cNvPr>
            <p:cNvSpPr/>
            <p:nvPr/>
          </p:nvSpPr>
          <p:spPr>
            <a:xfrm>
              <a:off x="1774546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10;p37">
              <a:extLst>
                <a:ext uri="{FF2B5EF4-FFF2-40B4-BE49-F238E27FC236}">
                  <a16:creationId xmlns:a16="http://schemas.microsoft.com/office/drawing/2014/main" id="{39E07072-AEC0-45C4-8667-4206BC04B984}"/>
                </a:ext>
              </a:extLst>
            </p:cNvPr>
            <p:cNvSpPr/>
            <p:nvPr/>
          </p:nvSpPr>
          <p:spPr>
            <a:xfrm>
              <a:off x="2000650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11;p37">
              <a:extLst>
                <a:ext uri="{FF2B5EF4-FFF2-40B4-BE49-F238E27FC236}">
                  <a16:creationId xmlns:a16="http://schemas.microsoft.com/office/drawing/2014/main" id="{CE2B323E-E426-4B8E-A274-2B3578AAD98C}"/>
                </a:ext>
              </a:extLst>
            </p:cNvPr>
            <p:cNvSpPr/>
            <p:nvPr/>
          </p:nvSpPr>
          <p:spPr>
            <a:xfrm>
              <a:off x="1774546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12;p37">
              <a:extLst>
                <a:ext uri="{FF2B5EF4-FFF2-40B4-BE49-F238E27FC236}">
                  <a16:creationId xmlns:a16="http://schemas.microsoft.com/office/drawing/2014/main" id="{C891734E-1F4F-4EB8-BEF5-5306C8213CF7}"/>
                </a:ext>
              </a:extLst>
            </p:cNvPr>
            <p:cNvSpPr/>
            <p:nvPr/>
          </p:nvSpPr>
          <p:spPr>
            <a:xfrm>
              <a:off x="1951107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013;p37">
              <a:extLst>
                <a:ext uri="{FF2B5EF4-FFF2-40B4-BE49-F238E27FC236}">
                  <a16:creationId xmlns:a16="http://schemas.microsoft.com/office/drawing/2014/main" id="{4B0A7EBB-79A4-42E3-8166-6A452F300C29}"/>
                </a:ext>
              </a:extLst>
            </p:cNvPr>
            <p:cNvSpPr/>
            <p:nvPr/>
          </p:nvSpPr>
          <p:spPr>
            <a:xfrm>
              <a:off x="1858610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14;p37">
              <a:extLst>
                <a:ext uri="{FF2B5EF4-FFF2-40B4-BE49-F238E27FC236}">
                  <a16:creationId xmlns:a16="http://schemas.microsoft.com/office/drawing/2014/main" id="{1C49ED5C-6A76-4462-8270-1AB7264470E5}"/>
                </a:ext>
              </a:extLst>
            </p:cNvPr>
            <p:cNvSpPr/>
            <p:nvPr/>
          </p:nvSpPr>
          <p:spPr>
            <a:xfrm>
              <a:off x="1521825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015;p37">
              <a:extLst>
                <a:ext uri="{FF2B5EF4-FFF2-40B4-BE49-F238E27FC236}">
                  <a16:creationId xmlns:a16="http://schemas.microsoft.com/office/drawing/2014/main" id="{5D240E50-C38B-4A51-8D0D-F52F6ABDCA5A}"/>
                </a:ext>
              </a:extLst>
            </p:cNvPr>
            <p:cNvSpPr/>
            <p:nvPr/>
          </p:nvSpPr>
          <p:spPr>
            <a:xfrm>
              <a:off x="1510757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5796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4.</a:t>
            </a:r>
            <a:endParaRPr dirty="0"/>
          </a:p>
          <a:p>
            <a:r>
              <a:rPr lang="fr-FR" dirty="0"/>
              <a:t>DÉSALGORITHMER </a:t>
            </a:r>
            <a:br>
              <a:rPr lang="fr-FR" dirty="0"/>
            </a:br>
            <a:r>
              <a:rPr lang="fr-FR" dirty="0"/>
              <a:t>LE WEB</a:t>
            </a:r>
            <a:endParaRPr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685799" y="2840050"/>
            <a:ext cx="6829697" cy="4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Comprendre, choisir, agir.</a:t>
            </a:r>
            <a:endParaRPr dirty="0"/>
          </a:p>
        </p:txBody>
      </p:sp>
      <p:grpSp>
        <p:nvGrpSpPr>
          <p:cNvPr id="4" name="Google Shape;1166;p37">
            <a:extLst>
              <a:ext uri="{FF2B5EF4-FFF2-40B4-BE49-F238E27FC236}">
                <a16:creationId xmlns:a16="http://schemas.microsoft.com/office/drawing/2014/main" id="{4141C779-636C-423D-A2B6-7A38845B2A0F}"/>
              </a:ext>
            </a:extLst>
          </p:cNvPr>
          <p:cNvGrpSpPr/>
          <p:nvPr/>
        </p:nvGrpSpPr>
        <p:grpSpPr>
          <a:xfrm>
            <a:off x="8442662" y="4404583"/>
            <a:ext cx="373053" cy="445791"/>
            <a:chOff x="8095060" y="5664590"/>
            <a:chExt cx="497404" cy="594389"/>
          </a:xfrm>
        </p:grpSpPr>
        <p:grpSp>
          <p:nvGrpSpPr>
            <p:cNvPr id="5" name="Google Shape;1167;p37">
              <a:extLst>
                <a:ext uri="{FF2B5EF4-FFF2-40B4-BE49-F238E27FC236}">
                  <a16:creationId xmlns:a16="http://schemas.microsoft.com/office/drawing/2014/main" id="{1C408707-FBA6-4D1D-80AC-543280DA87FC}"/>
                </a:ext>
              </a:extLst>
            </p:cNvPr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8" name="Google Shape;1168;p37">
                <a:extLst>
                  <a:ext uri="{FF2B5EF4-FFF2-40B4-BE49-F238E27FC236}">
                    <a16:creationId xmlns:a16="http://schemas.microsoft.com/office/drawing/2014/main" id="{88CFFE7C-BE3C-4F98-B452-EBDC287A352C}"/>
                  </a:ext>
                </a:extLst>
              </p:cNvPr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169;p37">
                <a:extLst>
                  <a:ext uri="{FF2B5EF4-FFF2-40B4-BE49-F238E27FC236}">
                    <a16:creationId xmlns:a16="http://schemas.microsoft.com/office/drawing/2014/main" id="{CF8E5915-FEB0-47AA-9D74-5BDD09206173}"/>
                  </a:ext>
                </a:extLst>
              </p:cNvPr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70;p37">
                <a:extLst>
                  <a:ext uri="{FF2B5EF4-FFF2-40B4-BE49-F238E27FC236}">
                    <a16:creationId xmlns:a16="http://schemas.microsoft.com/office/drawing/2014/main" id="{32E5CDEC-7545-4576-8643-C7C098D97558}"/>
                  </a:ext>
                </a:extLst>
              </p:cNvPr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1171;p37">
              <a:extLst>
                <a:ext uri="{FF2B5EF4-FFF2-40B4-BE49-F238E27FC236}">
                  <a16:creationId xmlns:a16="http://schemas.microsoft.com/office/drawing/2014/main" id="{6530FBE6-DAF1-4D74-864F-88C972D580F5}"/>
                </a:ext>
              </a:extLst>
            </p:cNvPr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5" name="Google Shape;1172;p37">
                <a:extLst>
                  <a:ext uri="{FF2B5EF4-FFF2-40B4-BE49-F238E27FC236}">
                    <a16:creationId xmlns:a16="http://schemas.microsoft.com/office/drawing/2014/main" id="{F399FFAA-0AF2-4FC3-B949-FCADB860F4FF}"/>
                  </a:ext>
                </a:extLst>
              </p:cNvPr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173;p37">
                <a:extLst>
                  <a:ext uri="{FF2B5EF4-FFF2-40B4-BE49-F238E27FC236}">
                    <a16:creationId xmlns:a16="http://schemas.microsoft.com/office/drawing/2014/main" id="{F5C0266E-7861-4C5B-B798-6F4F29A42654}"/>
                  </a:ext>
                </a:extLst>
              </p:cNvPr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174;p37">
                <a:extLst>
                  <a:ext uri="{FF2B5EF4-FFF2-40B4-BE49-F238E27FC236}">
                    <a16:creationId xmlns:a16="http://schemas.microsoft.com/office/drawing/2014/main" id="{D5A126BA-E18D-4AF0-B6BD-FFF4E5BAB6A2}"/>
                  </a:ext>
                </a:extLst>
              </p:cNvPr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175;p37">
              <a:extLst>
                <a:ext uri="{FF2B5EF4-FFF2-40B4-BE49-F238E27FC236}">
                  <a16:creationId xmlns:a16="http://schemas.microsoft.com/office/drawing/2014/main" id="{5C42B1B0-85EC-4000-B4B8-0EE9590571B4}"/>
                </a:ext>
              </a:extLst>
            </p:cNvPr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2" name="Google Shape;1176;p37">
                <a:extLst>
                  <a:ext uri="{FF2B5EF4-FFF2-40B4-BE49-F238E27FC236}">
                    <a16:creationId xmlns:a16="http://schemas.microsoft.com/office/drawing/2014/main" id="{66C6211D-6CBA-456A-B8FB-318DA811D2D5}"/>
                  </a:ext>
                </a:extLst>
              </p:cNvPr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177;p37">
                <a:extLst>
                  <a:ext uri="{FF2B5EF4-FFF2-40B4-BE49-F238E27FC236}">
                    <a16:creationId xmlns:a16="http://schemas.microsoft.com/office/drawing/2014/main" id="{E42F4023-898E-4A16-A06C-3DCB416DAD91}"/>
                  </a:ext>
                </a:extLst>
              </p:cNvPr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178;p37">
                <a:extLst>
                  <a:ext uri="{FF2B5EF4-FFF2-40B4-BE49-F238E27FC236}">
                    <a16:creationId xmlns:a16="http://schemas.microsoft.com/office/drawing/2014/main" id="{0DA56C56-CC59-46E8-98BA-5E4B7E08F1DA}"/>
                  </a:ext>
                </a:extLst>
              </p:cNvPr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1179;p37">
              <a:extLst>
                <a:ext uri="{FF2B5EF4-FFF2-40B4-BE49-F238E27FC236}">
                  <a16:creationId xmlns:a16="http://schemas.microsoft.com/office/drawing/2014/main" id="{43F8084A-A2ED-4229-A042-A133D0930CA6}"/>
                </a:ext>
              </a:extLst>
            </p:cNvPr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2BD46E2D-16E9-41CA-8EAD-FF05024AF909}"/>
                  </a:ext>
                </a:extLst>
              </p:cNvPr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181;p37">
                <a:extLst>
                  <a:ext uri="{FF2B5EF4-FFF2-40B4-BE49-F238E27FC236}">
                    <a16:creationId xmlns:a16="http://schemas.microsoft.com/office/drawing/2014/main" id="{4CF3B45F-507C-4C93-A8EA-508582760591}"/>
                  </a:ext>
                </a:extLst>
              </p:cNvPr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82;p37">
                <a:extLst>
                  <a:ext uri="{FF2B5EF4-FFF2-40B4-BE49-F238E27FC236}">
                    <a16:creationId xmlns:a16="http://schemas.microsoft.com/office/drawing/2014/main" id="{9031D0EC-F799-4DC5-AD2F-5F0A57E889C2}"/>
                  </a:ext>
                </a:extLst>
              </p:cNvPr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1671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256629" y="-137133"/>
            <a:ext cx="6509929" cy="138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 sz="2400" b="0" dirty="0"/>
              <a:t>LES RÉSEAUX SOCIAUX AU COEUR </a:t>
            </a:r>
            <a:r>
              <a:rPr lang="en-US" sz="2400" b="0" dirty="0"/>
              <a:t> </a:t>
            </a:r>
            <a:br>
              <a:rPr lang="en-US" sz="2400" dirty="0"/>
            </a:br>
            <a:r>
              <a:rPr lang="en-US" sz="2400" dirty="0"/>
              <a:t>DES ENJEUX POLITIQUES ET GEO-POLITIQUES</a:t>
            </a:r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137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1425175"/>
            <a:ext cx="44487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Décentraliser le web : le </a:t>
            </a:r>
            <a:r>
              <a:rPr lang="fr-FR"/>
              <a:t>Fediverse</a:t>
            </a:r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457200" y="2419350"/>
            <a:ext cx="4448700" cy="18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 err="1"/>
              <a:t>Mastodon</a:t>
            </a:r>
            <a:r>
              <a:rPr lang="fr-FR" dirty="0"/>
              <a:t>, Peer Tube ou Diaspora des réseaux sociaux décentralisés. </a:t>
            </a:r>
            <a:br>
              <a:rPr lang="fr-FR" dirty="0"/>
            </a:br>
            <a:r>
              <a:rPr lang="fr-FR" dirty="0"/>
              <a:t>Il est possible de créer vos instances !</a:t>
            </a:r>
            <a:endParaRPr dirty="0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99825" y="797998"/>
            <a:ext cx="3547500" cy="3547500"/>
          </a:xfrm>
          <a:prstGeom prst="heptagon">
            <a:avLst>
              <a:gd name="hf" fmla="val 102572"/>
              <a:gd name="vf" fmla="val 105210"/>
            </a:avLst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16850F-ABC2-40C8-BE63-42251D72FA2C}"/>
              </a:ext>
            </a:extLst>
          </p:cNvPr>
          <p:cNvSpPr txBox="1"/>
          <p:nvPr/>
        </p:nvSpPr>
        <p:spPr>
          <a:xfrm>
            <a:off x="5982917" y="4442074"/>
            <a:ext cx="4995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7DFFB1"/>
              </a:buClr>
              <a:buSzPts val="2400"/>
            </a:pPr>
            <a:r>
              <a:rPr lang="en-US" i="1" dirty="0">
                <a:solidFill>
                  <a:schemeClr val="lt1"/>
                </a:solidFill>
                <a:latin typeface="Titillium Web Light"/>
              </a:rPr>
              <a:t>Photo by </a:t>
            </a:r>
            <a:r>
              <a:rPr lang="en-US" i="1" dirty="0">
                <a:solidFill>
                  <a:schemeClr val="lt1"/>
                </a:solidFill>
                <a:latin typeface="Titillium Web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Clint Adair</a:t>
            </a:r>
            <a:r>
              <a:rPr lang="en-US" i="1" dirty="0">
                <a:solidFill>
                  <a:schemeClr val="lt1"/>
                </a:solidFill>
                <a:latin typeface="Titillium Web Light"/>
              </a:rPr>
              <a:t> on </a:t>
            </a:r>
            <a:r>
              <a:rPr lang="en-US" i="1" dirty="0" err="1">
                <a:solidFill>
                  <a:schemeClr val="lt1"/>
                </a:solidFill>
                <a:latin typeface="Titillium Web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r-FR" i="1" dirty="0">
              <a:solidFill>
                <a:schemeClr val="lt1"/>
              </a:solidFill>
              <a:latin typeface="Titillium Web Light"/>
              <a:sym typeface="Titillium Web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1993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ctrTitle" idx="4294967295"/>
          </p:nvPr>
        </p:nvSpPr>
        <p:spPr>
          <a:xfrm>
            <a:off x="685799" y="2573950"/>
            <a:ext cx="6794863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dirty="0"/>
              <a:t>Une Instance ?</a:t>
            </a:r>
            <a:endParaRPr sz="6000"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4294967295"/>
          </p:nvPr>
        </p:nvSpPr>
        <p:spPr>
          <a:xfrm>
            <a:off x="685800" y="3716352"/>
            <a:ext cx="7543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C’est un objet avec sa classe et ses règles. </a:t>
            </a:r>
            <a:br>
              <a:rPr lang="fr-FR" dirty="0"/>
            </a:br>
            <a:r>
              <a:rPr lang="fr-FR" dirty="0"/>
              <a:t>Pour choisir, pour décider, pour créer. </a:t>
            </a:r>
            <a:br>
              <a:rPr lang="fr-FR" dirty="0"/>
            </a:br>
            <a:endParaRPr dirty="0"/>
          </a:p>
        </p:txBody>
      </p:sp>
      <p:grpSp>
        <p:nvGrpSpPr>
          <p:cNvPr id="96" name="Google Shape;96;p17"/>
          <p:cNvGrpSpPr/>
          <p:nvPr/>
        </p:nvGrpSpPr>
        <p:grpSpPr>
          <a:xfrm>
            <a:off x="1745961" y="352459"/>
            <a:ext cx="1675491" cy="1675513"/>
            <a:chOff x="6643075" y="3664250"/>
            <a:chExt cx="407950" cy="407975"/>
          </a:xfrm>
        </p:grpSpPr>
        <p:sp>
          <p:nvSpPr>
            <p:cNvPr id="97" name="Google Shape;97;p17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17"/>
          <p:cNvGrpSpPr/>
          <p:nvPr/>
        </p:nvGrpSpPr>
        <p:grpSpPr>
          <a:xfrm rot="727535">
            <a:off x="750467" y="1987952"/>
            <a:ext cx="688825" cy="688786"/>
            <a:chOff x="576250" y="4319400"/>
            <a:chExt cx="442075" cy="442050"/>
          </a:xfrm>
        </p:grpSpPr>
        <p:sp>
          <p:nvSpPr>
            <p:cNvPr id="100" name="Google Shape;100;p1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7DF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7"/>
          <p:cNvSpPr/>
          <p:nvPr/>
        </p:nvSpPr>
        <p:spPr>
          <a:xfrm>
            <a:off x="1344744" y="738932"/>
            <a:ext cx="261927" cy="25009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7DF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 rot="2697461">
            <a:off x="3070537" y="2019141"/>
            <a:ext cx="397516" cy="379563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7DF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3385024" y="1802439"/>
            <a:ext cx="159240" cy="15212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7DF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 rot="1280389">
            <a:off x="1163299" y="1493211"/>
            <a:ext cx="159248" cy="15210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7DF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559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1425175"/>
            <a:ext cx="44487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Les avantages </a:t>
            </a:r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457200" y="2419350"/>
            <a:ext cx="4448700" cy="18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fr-FR" dirty="0"/>
              <a:t>Votre hébergement. </a:t>
            </a:r>
          </a:p>
          <a:p>
            <a:pPr marL="0" lvl="0" indent="0">
              <a:buNone/>
            </a:pPr>
            <a:r>
              <a:rPr lang="fr-FR" dirty="0"/>
              <a:t>Vos données. </a:t>
            </a:r>
          </a:p>
          <a:p>
            <a:pPr marL="0" lvl="0" indent="0">
              <a:buNone/>
            </a:pPr>
            <a:r>
              <a:rPr lang="fr-FR" dirty="0"/>
              <a:t>Votre décision. </a:t>
            </a:r>
            <a:br>
              <a:rPr lang="fr-FR" dirty="0"/>
            </a:br>
            <a:r>
              <a:rPr lang="fr-FR" dirty="0"/>
              <a:t>Vous fédérer (ou pas) avec d’autres.</a:t>
            </a:r>
            <a:endParaRPr dirty="0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80000" y="887850"/>
            <a:ext cx="3712858" cy="3479114"/>
          </a:xfrm>
          <a:prstGeom prst="heptagon">
            <a:avLst>
              <a:gd name="hf" fmla="val 102572"/>
              <a:gd name="vf" fmla="val 105210"/>
            </a:avLst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5644190-886E-4759-A72B-975747968D67}"/>
              </a:ext>
            </a:extLst>
          </p:cNvPr>
          <p:cNvSpPr txBox="1"/>
          <p:nvPr/>
        </p:nvSpPr>
        <p:spPr>
          <a:xfrm>
            <a:off x="5982917" y="4442074"/>
            <a:ext cx="4995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7DFFB1"/>
              </a:buClr>
              <a:buSzPts val="2400"/>
            </a:pPr>
            <a:r>
              <a:rPr lang="en-US" i="1" dirty="0">
                <a:solidFill>
                  <a:schemeClr val="lt1"/>
                </a:solidFill>
                <a:latin typeface="Titillium Web Light"/>
              </a:rPr>
              <a:t>Photo by </a:t>
            </a:r>
            <a:r>
              <a:rPr lang="en-US" i="1" dirty="0">
                <a:solidFill>
                  <a:schemeClr val="lt1"/>
                </a:solidFill>
                <a:latin typeface="Titillium Web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MIKHAIL VASILYEV</a:t>
            </a:r>
            <a:r>
              <a:rPr lang="en-US" i="1" dirty="0">
                <a:solidFill>
                  <a:schemeClr val="lt1"/>
                </a:solidFill>
                <a:latin typeface="Titillium Web Light"/>
              </a:rPr>
              <a:t> on </a:t>
            </a:r>
            <a:r>
              <a:rPr lang="en-US" i="1" dirty="0" err="1">
                <a:solidFill>
                  <a:schemeClr val="lt1"/>
                </a:solidFill>
                <a:latin typeface="Titillium Web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r-FR" i="1" dirty="0">
              <a:solidFill>
                <a:schemeClr val="lt1"/>
              </a:solidFill>
              <a:latin typeface="Titillium Web Light"/>
              <a:sym typeface="Titillium Web Light"/>
            </a:endParaRPr>
          </a:p>
        </p:txBody>
      </p:sp>
      <p:sp>
        <p:nvSpPr>
          <p:cNvPr id="7" name="Google Shape;411;p36">
            <a:extLst>
              <a:ext uri="{FF2B5EF4-FFF2-40B4-BE49-F238E27FC236}">
                <a16:creationId xmlns:a16="http://schemas.microsoft.com/office/drawing/2014/main" id="{587921CC-C82A-44E7-86D1-F9CB671DAA07}"/>
              </a:ext>
            </a:extLst>
          </p:cNvPr>
          <p:cNvSpPr/>
          <p:nvPr/>
        </p:nvSpPr>
        <p:spPr>
          <a:xfrm>
            <a:off x="1197258" y="835288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486;p36">
            <a:extLst>
              <a:ext uri="{FF2B5EF4-FFF2-40B4-BE49-F238E27FC236}">
                <a16:creationId xmlns:a16="http://schemas.microsoft.com/office/drawing/2014/main" id="{54214B44-8CCA-459A-A678-AE5A00B1F595}"/>
              </a:ext>
            </a:extLst>
          </p:cNvPr>
          <p:cNvGrpSpPr/>
          <p:nvPr/>
        </p:nvGrpSpPr>
        <p:grpSpPr>
          <a:xfrm>
            <a:off x="1752905" y="835288"/>
            <a:ext cx="387933" cy="367467"/>
            <a:chOff x="2583100" y="2973775"/>
            <a:chExt cx="461550" cy="437200"/>
          </a:xfrm>
        </p:grpSpPr>
        <p:sp>
          <p:nvSpPr>
            <p:cNvPr id="9" name="Google Shape;487;p36">
              <a:extLst>
                <a:ext uri="{FF2B5EF4-FFF2-40B4-BE49-F238E27FC236}">
                  <a16:creationId xmlns:a16="http://schemas.microsoft.com/office/drawing/2014/main" id="{A15190C6-7467-4FA6-8053-B345FBCB94CC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88;p36">
              <a:extLst>
                <a:ext uri="{FF2B5EF4-FFF2-40B4-BE49-F238E27FC236}">
                  <a16:creationId xmlns:a16="http://schemas.microsoft.com/office/drawing/2014/main" id="{63AC8C88-AF72-4330-9507-5702B11B81A0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545;p36">
            <a:extLst>
              <a:ext uri="{FF2B5EF4-FFF2-40B4-BE49-F238E27FC236}">
                <a16:creationId xmlns:a16="http://schemas.microsoft.com/office/drawing/2014/main" id="{583AB864-548A-4592-994B-61F5804F9D90}"/>
              </a:ext>
            </a:extLst>
          </p:cNvPr>
          <p:cNvGrpSpPr/>
          <p:nvPr/>
        </p:nvGrpSpPr>
        <p:grpSpPr>
          <a:xfrm>
            <a:off x="2272150" y="809145"/>
            <a:ext cx="393060" cy="393060"/>
            <a:chOff x="5941025" y="3634400"/>
            <a:chExt cx="467650" cy="467650"/>
          </a:xfrm>
        </p:grpSpPr>
        <p:sp>
          <p:nvSpPr>
            <p:cNvPr id="12" name="Google Shape;546;p36">
              <a:extLst>
                <a:ext uri="{FF2B5EF4-FFF2-40B4-BE49-F238E27FC236}">
                  <a16:creationId xmlns:a16="http://schemas.microsoft.com/office/drawing/2014/main" id="{6101F05E-DA45-4395-A89F-FDF7617646EF}"/>
                </a:ext>
              </a:extLst>
            </p:cNvPr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7;p36">
              <a:extLst>
                <a:ext uri="{FF2B5EF4-FFF2-40B4-BE49-F238E27FC236}">
                  <a16:creationId xmlns:a16="http://schemas.microsoft.com/office/drawing/2014/main" id="{EBC200C9-FA6C-4561-A42E-8D362BFE07F8}"/>
                </a:ext>
              </a:extLst>
            </p:cNvPr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8;p36">
              <a:extLst>
                <a:ext uri="{FF2B5EF4-FFF2-40B4-BE49-F238E27FC236}">
                  <a16:creationId xmlns:a16="http://schemas.microsoft.com/office/drawing/2014/main" id="{D15F4704-10E8-4DAA-A28B-24E2CC3B769D}"/>
                </a:ext>
              </a:extLst>
            </p:cNvPr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9;p36">
              <a:extLst>
                <a:ext uri="{FF2B5EF4-FFF2-40B4-BE49-F238E27FC236}">
                  <a16:creationId xmlns:a16="http://schemas.microsoft.com/office/drawing/2014/main" id="{272F9C02-9DA5-4634-9B45-070CA9BDE973}"/>
                </a:ext>
              </a:extLst>
            </p:cNvPr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0;p36">
              <a:extLst>
                <a:ext uri="{FF2B5EF4-FFF2-40B4-BE49-F238E27FC236}">
                  <a16:creationId xmlns:a16="http://schemas.microsoft.com/office/drawing/2014/main" id="{76349AE0-08BE-4931-8595-DA0D09E462DF}"/>
                </a:ext>
              </a:extLst>
            </p:cNvPr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1;p36">
              <a:extLst>
                <a:ext uri="{FF2B5EF4-FFF2-40B4-BE49-F238E27FC236}">
                  <a16:creationId xmlns:a16="http://schemas.microsoft.com/office/drawing/2014/main" id="{BEC96D17-8CA4-4840-9A60-694BFD6CCB8A}"/>
                </a:ext>
              </a:extLst>
            </p:cNvPr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555;p36">
            <a:extLst>
              <a:ext uri="{FF2B5EF4-FFF2-40B4-BE49-F238E27FC236}">
                <a16:creationId xmlns:a16="http://schemas.microsoft.com/office/drawing/2014/main" id="{69778EE8-DA0A-4B61-B558-1AE2C39BA8EF}"/>
              </a:ext>
            </a:extLst>
          </p:cNvPr>
          <p:cNvGrpSpPr/>
          <p:nvPr/>
        </p:nvGrpSpPr>
        <p:grpSpPr>
          <a:xfrm>
            <a:off x="590169" y="800512"/>
            <a:ext cx="371564" cy="371543"/>
            <a:chOff x="576250" y="4319400"/>
            <a:chExt cx="442075" cy="442050"/>
          </a:xfrm>
        </p:grpSpPr>
        <p:sp>
          <p:nvSpPr>
            <p:cNvPr id="19" name="Google Shape;556;p36">
              <a:extLst>
                <a:ext uri="{FF2B5EF4-FFF2-40B4-BE49-F238E27FC236}">
                  <a16:creationId xmlns:a16="http://schemas.microsoft.com/office/drawing/2014/main" id="{87E59109-D599-46D7-BA77-4AD8D11E7F3C}"/>
                </a:ext>
              </a:extLst>
            </p:cNvPr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7;p36">
              <a:extLst>
                <a:ext uri="{FF2B5EF4-FFF2-40B4-BE49-F238E27FC236}">
                  <a16:creationId xmlns:a16="http://schemas.microsoft.com/office/drawing/2014/main" id="{F6A1288D-988B-4A9A-AD01-FEBFBE767007}"/>
                </a:ext>
              </a:extLst>
            </p:cNvPr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58;p36">
              <a:extLst>
                <a:ext uri="{FF2B5EF4-FFF2-40B4-BE49-F238E27FC236}">
                  <a16:creationId xmlns:a16="http://schemas.microsoft.com/office/drawing/2014/main" id="{4DA8AB72-F30E-42D4-965E-B5C177904CEA}"/>
                </a:ext>
              </a:extLst>
            </p:cNvPr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9;p36">
              <a:extLst>
                <a:ext uri="{FF2B5EF4-FFF2-40B4-BE49-F238E27FC236}">
                  <a16:creationId xmlns:a16="http://schemas.microsoft.com/office/drawing/2014/main" id="{F00B5B50-B0F5-4691-A9F9-973B913D0822}"/>
                </a:ext>
              </a:extLst>
            </p:cNvPr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1537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ctrTitle" idx="4294967295"/>
          </p:nvPr>
        </p:nvSpPr>
        <p:spPr>
          <a:xfrm>
            <a:off x="685800" y="440350"/>
            <a:ext cx="4360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dirty="0"/>
              <a:t>MERCI ! </a:t>
            </a:r>
            <a:endParaRPr sz="6000" dirty="0"/>
          </a:p>
        </p:txBody>
      </p:sp>
      <p:sp>
        <p:nvSpPr>
          <p:cNvPr id="309" name="Google Shape;309;p33"/>
          <p:cNvSpPr txBox="1">
            <a:spLocks noGrp="1"/>
          </p:cNvSpPr>
          <p:nvPr>
            <p:ph type="subTitle" idx="4294967295"/>
          </p:nvPr>
        </p:nvSpPr>
        <p:spPr>
          <a:xfrm>
            <a:off x="685800" y="1639969"/>
            <a:ext cx="4360500" cy="315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b="1" dirty="0">
                <a:latin typeface="Titillium Web"/>
                <a:ea typeface="Titillium Web"/>
                <a:cs typeface="Titillium Web"/>
                <a:sym typeface="Titillium Web"/>
              </a:rPr>
              <a:t>Des questions ?</a:t>
            </a:r>
            <a:endParaRPr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 dirty="0"/>
              <a:t>@</a:t>
            </a:r>
            <a:r>
              <a:rPr lang="fr-FR" dirty="0" err="1"/>
              <a:t>laviecheap</a:t>
            </a:r>
            <a:endParaRPr lang="fr-FR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aurelien@lab01.fr</a:t>
            </a: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99D0B8-A5B3-4D6F-97C6-5279C117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615267"/>
            <a:ext cx="1816100" cy="1816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D818F-20F6-49E6-A8C3-22B615D69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970" y="4396970"/>
            <a:ext cx="1117313" cy="3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63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0255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15" name="Google Shape;315;p34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02550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2400" dirty="0"/>
              <a:t>Cours construits avec les éléments suivants : </a:t>
            </a:r>
            <a:endParaRPr sz="2400" dirty="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 sz="2400" dirty="0"/>
              <a:t>Presentation template by </a:t>
            </a:r>
            <a:r>
              <a:rPr lang="en" sz="2400" u="sng" dirty="0">
                <a:solidFill>
                  <a:srgbClr val="7DFFB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</a:t>
            </a:r>
            <a:endParaRPr sz="2400" dirty="0">
              <a:solidFill>
                <a:srgbClr val="7DFFB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 sz="2400" dirty="0"/>
              <a:t>Photographs by </a:t>
            </a:r>
            <a:r>
              <a:rPr lang="en" sz="2400" u="sng" dirty="0">
                <a:solidFill>
                  <a:srgbClr val="7DFFB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sz="2400" dirty="0">
              <a:solidFill>
                <a:srgbClr val="7DFFB1"/>
              </a:solidFill>
            </a:endParaRPr>
          </a:p>
        </p:txBody>
      </p:sp>
      <p:sp>
        <p:nvSpPr>
          <p:cNvPr id="316" name="Google Shape;316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0255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Au programme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02550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b="1" dirty="0"/>
              <a:t>Un web participatif</a:t>
            </a:r>
            <a:endParaRPr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Des algorithmes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Les usages du web social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 err="1"/>
              <a:t>Désalgorithmer</a:t>
            </a:r>
            <a:r>
              <a:rPr lang="fr-FR" dirty="0"/>
              <a:t> le web</a:t>
            </a:r>
            <a:br>
              <a:rPr lang="fr-FR" dirty="0"/>
            </a:b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Comprendre le Web 2.0</a:t>
            </a:r>
            <a:endParaRPr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5" name="Google Shape;1073;p37">
            <a:extLst>
              <a:ext uri="{FF2B5EF4-FFF2-40B4-BE49-F238E27FC236}">
                <a16:creationId xmlns:a16="http://schemas.microsoft.com/office/drawing/2014/main" id="{722F7138-CB58-4CE4-9869-50E88E52F12F}"/>
              </a:ext>
            </a:extLst>
          </p:cNvPr>
          <p:cNvGrpSpPr/>
          <p:nvPr/>
        </p:nvGrpSpPr>
        <p:grpSpPr>
          <a:xfrm>
            <a:off x="7963978" y="434575"/>
            <a:ext cx="722822" cy="756160"/>
            <a:chOff x="557511" y="3214925"/>
            <a:chExt cx="719836" cy="720150"/>
          </a:xfrm>
        </p:grpSpPr>
        <p:sp>
          <p:nvSpPr>
            <p:cNvPr id="6" name="Google Shape;1074;p37">
              <a:extLst>
                <a:ext uri="{FF2B5EF4-FFF2-40B4-BE49-F238E27FC236}">
                  <a16:creationId xmlns:a16="http://schemas.microsoft.com/office/drawing/2014/main" id="{13A25710-4550-44BE-9E7F-0E96A27DBD47}"/>
                </a:ext>
              </a:extLst>
            </p:cNvPr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75;p37">
              <a:extLst>
                <a:ext uri="{FF2B5EF4-FFF2-40B4-BE49-F238E27FC236}">
                  <a16:creationId xmlns:a16="http://schemas.microsoft.com/office/drawing/2014/main" id="{9388C651-7C6D-41A5-B4BB-26800227CB89}"/>
                </a:ext>
              </a:extLst>
            </p:cNvPr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76;p37">
              <a:extLst>
                <a:ext uri="{FF2B5EF4-FFF2-40B4-BE49-F238E27FC236}">
                  <a16:creationId xmlns:a16="http://schemas.microsoft.com/office/drawing/2014/main" id="{DDE1DAE5-B3E7-4C99-9BD0-35F5DE4D20A9}"/>
                </a:ext>
              </a:extLst>
            </p:cNvPr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077;p37">
              <a:extLst>
                <a:ext uri="{FF2B5EF4-FFF2-40B4-BE49-F238E27FC236}">
                  <a16:creationId xmlns:a16="http://schemas.microsoft.com/office/drawing/2014/main" id="{A3D757FC-38D9-4850-ACB6-16F316823E4C}"/>
                </a:ext>
              </a:extLst>
            </p:cNvPr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5796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UN WEB PARTICIPATIF</a:t>
            </a:r>
            <a:endParaRPr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685799" y="2840050"/>
            <a:ext cx="6790267" cy="4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Différences entre médias et réseaux. </a:t>
            </a:r>
            <a:endParaRPr dirty="0"/>
          </a:p>
        </p:txBody>
      </p:sp>
      <p:grpSp>
        <p:nvGrpSpPr>
          <p:cNvPr id="4" name="Google Shape;1166;p37">
            <a:extLst>
              <a:ext uri="{FF2B5EF4-FFF2-40B4-BE49-F238E27FC236}">
                <a16:creationId xmlns:a16="http://schemas.microsoft.com/office/drawing/2014/main" id="{8E877856-1298-44E5-9688-1AC0A391EDA6}"/>
              </a:ext>
            </a:extLst>
          </p:cNvPr>
          <p:cNvGrpSpPr/>
          <p:nvPr/>
        </p:nvGrpSpPr>
        <p:grpSpPr>
          <a:xfrm>
            <a:off x="8442662" y="4404583"/>
            <a:ext cx="373053" cy="445791"/>
            <a:chOff x="8095060" y="5664590"/>
            <a:chExt cx="497404" cy="594389"/>
          </a:xfrm>
        </p:grpSpPr>
        <p:grpSp>
          <p:nvGrpSpPr>
            <p:cNvPr id="5" name="Google Shape;1167;p37">
              <a:extLst>
                <a:ext uri="{FF2B5EF4-FFF2-40B4-BE49-F238E27FC236}">
                  <a16:creationId xmlns:a16="http://schemas.microsoft.com/office/drawing/2014/main" id="{8A0A55E9-C581-4EF8-A0A6-73618434DD62}"/>
                </a:ext>
              </a:extLst>
            </p:cNvPr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8" name="Google Shape;1168;p37">
                <a:extLst>
                  <a:ext uri="{FF2B5EF4-FFF2-40B4-BE49-F238E27FC236}">
                    <a16:creationId xmlns:a16="http://schemas.microsoft.com/office/drawing/2014/main" id="{F121079B-9A0A-4EBE-B3BA-C497F361CD1A}"/>
                  </a:ext>
                </a:extLst>
              </p:cNvPr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169;p37">
                <a:extLst>
                  <a:ext uri="{FF2B5EF4-FFF2-40B4-BE49-F238E27FC236}">
                    <a16:creationId xmlns:a16="http://schemas.microsoft.com/office/drawing/2014/main" id="{4278E196-73AD-49BE-A197-3C387CDA6E16}"/>
                  </a:ext>
                </a:extLst>
              </p:cNvPr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70;p37">
                <a:extLst>
                  <a:ext uri="{FF2B5EF4-FFF2-40B4-BE49-F238E27FC236}">
                    <a16:creationId xmlns:a16="http://schemas.microsoft.com/office/drawing/2014/main" id="{3E6CE5E1-2ACA-425C-B657-D7BE222E4D46}"/>
                  </a:ext>
                </a:extLst>
              </p:cNvPr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1171;p37">
              <a:extLst>
                <a:ext uri="{FF2B5EF4-FFF2-40B4-BE49-F238E27FC236}">
                  <a16:creationId xmlns:a16="http://schemas.microsoft.com/office/drawing/2014/main" id="{D3CD3656-0913-4117-B3F4-BA0F9AFA98BB}"/>
                </a:ext>
              </a:extLst>
            </p:cNvPr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5" name="Google Shape;1172;p37">
                <a:extLst>
                  <a:ext uri="{FF2B5EF4-FFF2-40B4-BE49-F238E27FC236}">
                    <a16:creationId xmlns:a16="http://schemas.microsoft.com/office/drawing/2014/main" id="{709C6A89-D9D6-4676-8639-DB6388731083}"/>
                  </a:ext>
                </a:extLst>
              </p:cNvPr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173;p37">
                <a:extLst>
                  <a:ext uri="{FF2B5EF4-FFF2-40B4-BE49-F238E27FC236}">
                    <a16:creationId xmlns:a16="http://schemas.microsoft.com/office/drawing/2014/main" id="{4F77877E-4B53-41EC-B0F1-79A3D935EE56}"/>
                  </a:ext>
                </a:extLst>
              </p:cNvPr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174;p37">
                <a:extLst>
                  <a:ext uri="{FF2B5EF4-FFF2-40B4-BE49-F238E27FC236}">
                    <a16:creationId xmlns:a16="http://schemas.microsoft.com/office/drawing/2014/main" id="{2B91596A-DAB2-4F06-9443-6809B3B3CE9F}"/>
                  </a:ext>
                </a:extLst>
              </p:cNvPr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175;p37">
              <a:extLst>
                <a:ext uri="{FF2B5EF4-FFF2-40B4-BE49-F238E27FC236}">
                  <a16:creationId xmlns:a16="http://schemas.microsoft.com/office/drawing/2014/main" id="{5BBAB5C3-6FB2-43B8-A080-40AF37DF6D6E}"/>
                </a:ext>
              </a:extLst>
            </p:cNvPr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2" name="Google Shape;1176;p37">
                <a:extLst>
                  <a:ext uri="{FF2B5EF4-FFF2-40B4-BE49-F238E27FC236}">
                    <a16:creationId xmlns:a16="http://schemas.microsoft.com/office/drawing/2014/main" id="{0053A303-D536-4CDA-AC7F-416403F1D3C1}"/>
                  </a:ext>
                </a:extLst>
              </p:cNvPr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177;p37">
                <a:extLst>
                  <a:ext uri="{FF2B5EF4-FFF2-40B4-BE49-F238E27FC236}">
                    <a16:creationId xmlns:a16="http://schemas.microsoft.com/office/drawing/2014/main" id="{6B6654E1-CF8F-4ED9-96F9-7531D8E49CDC}"/>
                  </a:ext>
                </a:extLst>
              </p:cNvPr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178;p37">
                <a:extLst>
                  <a:ext uri="{FF2B5EF4-FFF2-40B4-BE49-F238E27FC236}">
                    <a16:creationId xmlns:a16="http://schemas.microsoft.com/office/drawing/2014/main" id="{2D7742E9-A9B9-47A3-BECA-28C210C9EF69}"/>
                  </a:ext>
                </a:extLst>
              </p:cNvPr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1179;p37">
              <a:extLst>
                <a:ext uri="{FF2B5EF4-FFF2-40B4-BE49-F238E27FC236}">
                  <a16:creationId xmlns:a16="http://schemas.microsoft.com/office/drawing/2014/main" id="{3AA3AF57-81ED-41BC-BC21-55429F00DB83}"/>
                </a:ext>
              </a:extLst>
            </p:cNvPr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FAEB33C4-C8EB-4FE4-B6C0-A9DB1048C8EE}"/>
                  </a:ext>
                </a:extLst>
              </p:cNvPr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181;p37">
                <a:extLst>
                  <a:ext uri="{FF2B5EF4-FFF2-40B4-BE49-F238E27FC236}">
                    <a16:creationId xmlns:a16="http://schemas.microsoft.com/office/drawing/2014/main" id="{BB5C3685-D8B0-49C9-AF08-458CED22A1F3}"/>
                  </a:ext>
                </a:extLst>
              </p:cNvPr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82;p37">
                <a:extLst>
                  <a:ext uri="{FF2B5EF4-FFF2-40B4-BE49-F238E27FC236}">
                    <a16:creationId xmlns:a16="http://schemas.microsoft.com/office/drawing/2014/main" id="{47E38704-68D6-4145-A2F8-DF523F18B57E}"/>
                  </a:ext>
                </a:extLst>
              </p:cNvPr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1318775" y="1036050"/>
            <a:ext cx="6978558" cy="366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fr-FR" sz="2800" dirty="0"/>
              <a:t>L'expression réseau social désigne un </a:t>
            </a:r>
            <a:r>
              <a:rPr lang="fr-FR" sz="2800" b="1" dirty="0"/>
              <a:t>agencement de liens </a:t>
            </a:r>
            <a:r>
              <a:rPr lang="fr-FR" sz="2800" dirty="0"/>
              <a:t>entre des individus et/ou des organisations, </a:t>
            </a:r>
            <a:r>
              <a:rPr lang="fr-FR" sz="2800" b="1" dirty="0"/>
              <a:t>constituant un groupement qui a un sens : </a:t>
            </a:r>
            <a:r>
              <a:rPr lang="fr-FR" sz="2800" dirty="0"/>
              <a:t>la famille, les collègues, un groupe d'amis, une communauté, etc. </a:t>
            </a:r>
            <a:br>
              <a:rPr lang="fr-FR" sz="2800" dirty="0"/>
            </a:br>
            <a:br>
              <a:rPr lang="fr-FR" sz="2800" dirty="0"/>
            </a:br>
            <a:r>
              <a:rPr lang="fr-FR" sz="2800" i="1" dirty="0"/>
              <a:t>Définition Wikipédia</a:t>
            </a:r>
            <a:endParaRPr sz="2800" i="1"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58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1318775" y="1036050"/>
            <a:ext cx="6978558" cy="366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fr-FR" sz="2800" dirty="0"/>
              <a:t>L’expression « réseau social » dans l'usage habituel renvoie généralement à celle de </a:t>
            </a:r>
            <a:r>
              <a:rPr lang="fr-FR" sz="2800" b="1" dirty="0"/>
              <a:t>« médias sociaux », </a:t>
            </a:r>
            <a:r>
              <a:rPr lang="fr-FR" sz="2800" dirty="0"/>
              <a:t>qui recouvre les différentes activités qui intègrent </a:t>
            </a:r>
            <a:r>
              <a:rPr lang="fr-FR" sz="2800" b="1" dirty="0"/>
              <a:t>technologie, interaction sociale entre individus ou groupes d'individus, et la création de contenu. </a:t>
            </a:r>
            <a:br>
              <a:rPr lang="fr-FR" sz="2800" dirty="0"/>
            </a:br>
            <a:br>
              <a:rPr lang="fr-FR" sz="2800" dirty="0"/>
            </a:br>
            <a:r>
              <a:rPr lang="fr-FR" sz="2800" i="1" dirty="0"/>
              <a:t>Définition Wikipédia</a:t>
            </a:r>
            <a:endParaRPr sz="2800" i="1"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768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1425175"/>
            <a:ext cx="44487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DES USAGES DE LA TECHNOLOGIE</a:t>
            </a:r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457200" y="2419350"/>
            <a:ext cx="4448700" cy="18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fr-FR" dirty="0"/>
              <a:t>Ce sont de nouveaux médias sur le web qui permettent la création </a:t>
            </a:r>
            <a:br>
              <a:rPr lang="fr-FR" dirty="0"/>
            </a:br>
            <a:r>
              <a:rPr lang="fr-FR" dirty="0"/>
              <a:t>et le développement de nouveaux  réseaux sociaux. </a:t>
            </a: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19957" y="807601"/>
            <a:ext cx="3686975" cy="3445932"/>
          </a:xfrm>
          <a:prstGeom prst="heptagon">
            <a:avLst>
              <a:gd name="hf" fmla="val 102572"/>
              <a:gd name="vf" fmla="val 105210"/>
            </a:avLst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24EF96-ED83-4015-9BF6-A19B29DC1160}"/>
              </a:ext>
            </a:extLst>
          </p:cNvPr>
          <p:cNvSpPr txBox="1"/>
          <p:nvPr/>
        </p:nvSpPr>
        <p:spPr>
          <a:xfrm>
            <a:off x="5982917" y="4442074"/>
            <a:ext cx="4995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7DFFB1"/>
              </a:buClr>
              <a:buSzPts val="2400"/>
            </a:pPr>
            <a:r>
              <a:rPr lang="en-US" i="1" dirty="0">
                <a:solidFill>
                  <a:schemeClr val="lt1"/>
                </a:solidFill>
                <a:latin typeface="Titillium Web Light"/>
                <a:sym typeface="Titillium Web Light"/>
              </a:rPr>
              <a:t>Photo by MILKOVÍ on </a:t>
            </a:r>
            <a:r>
              <a:rPr lang="en-US" i="1" dirty="0" err="1">
                <a:solidFill>
                  <a:schemeClr val="lt1"/>
                </a:solidFill>
                <a:latin typeface="Titillium Web Light"/>
                <a:sym typeface="Titillium Web Light"/>
              </a:rPr>
              <a:t>Unsplash</a:t>
            </a:r>
            <a:endParaRPr lang="fr-FR" i="1" dirty="0">
              <a:solidFill>
                <a:schemeClr val="lt1"/>
              </a:solidFill>
              <a:latin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0255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social c’est…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200" y="1428748"/>
            <a:ext cx="6025500" cy="31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Liker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Partager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Commenter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Lister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Documenter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fr-FR" dirty="0"/>
              <a:t>Discuter, échanger…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fr-FR" dirty="0"/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fr-FR"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Cœur 1">
            <a:extLst>
              <a:ext uri="{FF2B5EF4-FFF2-40B4-BE49-F238E27FC236}">
                <a16:creationId xmlns:a16="http://schemas.microsoft.com/office/drawing/2014/main" id="{2A1AC271-76FF-4C4F-AEDC-D7D857AD5950}"/>
              </a:ext>
            </a:extLst>
          </p:cNvPr>
          <p:cNvSpPr/>
          <p:nvPr/>
        </p:nvSpPr>
        <p:spPr>
          <a:xfrm>
            <a:off x="4577700" y="742140"/>
            <a:ext cx="3810000" cy="3699934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9ED8A0-1BB4-4E39-86A6-884A5107A22F}"/>
              </a:ext>
            </a:extLst>
          </p:cNvPr>
          <p:cNvSpPr txBox="1"/>
          <p:nvPr/>
        </p:nvSpPr>
        <p:spPr>
          <a:xfrm>
            <a:off x="5534184" y="4555036"/>
            <a:ext cx="4995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7DFFB1"/>
              </a:buClr>
              <a:buSzPts val="2400"/>
            </a:pPr>
            <a:r>
              <a:rPr lang="en-US" i="1" dirty="0">
                <a:solidFill>
                  <a:schemeClr val="lt1"/>
                </a:solidFill>
                <a:latin typeface="Titillium Web Light"/>
                <a:sym typeface="Titillium Web Light"/>
              </a:rPr>
              <a:t>Photo by Mihai </a:t>
            </a:r>
            <a:r>
              <a:rPr lang="en-US" i="1" dirty="0" err="1">
                <a:solidFill>
                  <a:schemeClr val="lt1"/>
                </a:solidFill>
                <a:latin typeface="Titillium Web Light"/>
                <a:sym typeface="Titillium Web Light"/>
              </a:rPr>
              <a:t>Surdu</a:t>
            </a:r>
            <a:r>
              <a:rPr lang="en-US" i="1" dirty="0">
                <a:solidFill>
                  <a:schemeClr val="lt1"/>
                </a:solidFill>
                <a:latin typeface="Titillium Web Light"/>
                <a:sym typeface="Titillium Web Light"/>
              </a:rPr>
              <a:t> on </a:t>
            </a:r>
            <a:r>
              <a:rPr lang="en-US" i="1" dirty="0" err="1">
                <a:solidFill>
                  <a:schemeClr val="lt1"/>
                </a:solidFill>
                <a:latin typeface="Titillium Web Light"/>
                <a:sym typeface="Titillium Web Light"/>
              </a:rPr>
              <a:t>Unsplash</a:t>
            </a:r>
            <a:endParaRPr lang="fr-FR" i="1" dirty="0">
              <a:solidFill>
                <a:schemeClr val="lt1"/>
              </a:solidFill>
              <a:latin typeface="Titillium Web Light"/>
              <a:sym typeface="Titillium Web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3081128"/>
      </p:ext>
    </p:extLst>
  </p:cSld>
  <p:clrMapOvr>
    <a:masterClrMapping/>
  </p:clrMapOvr>
</p:sld>
</file>

<file path=ppt/theme/theme1.xml><?xml version="1.0" encoding="utf-8"?>
<a:theme xmlns:a="http://schemas.openxmlformats.org/drawingml/2006/main" name="Ninacor template">
  <a:themeElements>
    <a:clrScheme name="Custom 347">
      <a:dk1>
        <a:srgbClr val="000000"/>
      </a:dk1>
      <a:lt1>
        <a:srgbClr val="FFFFFF"/>
      </a:lt1>
      <a:dk2>
        <a:srgbClr val="9199AA"/>
      </a:dk2>
      <a:lt2>
        <a:srgbClr val="E4E7EC"/>
      </a:lt2>
      <a:accent1>
        <a:srgbClr val="002988"/>
      </a:accent1>
      <a:accent2>
        <a:srgbClr val="004CF8"/>
      </a:accent2>
      <a:accent3>
        <a:srgbClr val="7DFFB1"/>
      </a:accent3>
      <a:accent4>
        <a:srgbClr val="E0FF7D"/>
      </a:accent4>
      <a:accent5>
        <a:srgbClr val="FFF16B"/>
      </a:accent5>
      <a:accent6>
        <a:srgbClr val="FFFFFF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900</Words>
  <Application>Microsoft Office PowerPoint</Application>
  <PresentationFormat>Affichage à l'écran (16:9)</PresentationFormat>
  <Paragraphs>155</Paragraphs>
  <Slides>36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Titillium Web</vt:lpstr>
      <vt:lpstr>Calibri</vt:lpstr>
      <vt:lpstr>Arial</vt:lpstr>
      <vt:lpstr>Titillium Web Light</vt:lpstr>
      <vt:lpstr>Ninacor template</vt:lpstr>
      <vt:lpstr>Le Web Social :  des MÉDIAS aux RÉSEAUX    </vt:lpstr>
      <vt:lpstr>Bonjour !</vt:lpstr>
      <vt:lpstr>Présentation PowerPoint</vt:lpstr>
      <vt:lpstr>Au programme</vt:lpstr>
      <vt:lpstr>1. UN WEB PARTICIPATIF</vt:lpstr>
      <vt:lpstr>Présentation PowerPoint</vt:lpstr>
      <vt:lpstr>Présentation PowerPoint</vt:lpstr>
      <vt:lpstr>DES USAGES DE LA TECHNOLOGIE</vt:lpstr>
      <vt:lpstr>Le social c’est…</vt:lpstr>
      <vt:lpstr>LE PRISME DE LA CONVERSATION</vt:lpstr>
      <vt:lpstr>Au programme</vt:lpstr>
      <vt:lpstr>2. DES ALGORITHMES</vt:lpstr>
      <vt:lpstr>UN ALGO ? </vt:lpstr>
      <vt:lpstr>LE GÂTEAU  AU CHOCOLAT</vt:lpstr>
      <vt:lpstr>Présentation PowerPoint</vt:lpstr>
      <vt:lpstr>Présentation PowerPoint</vt:lpstr>
      <vt:lpstr>5 à 20 %</vt:lpstr>
      <vt:lpstr>DONNEES, PROFILAGE ET RECOMMANDATIONS.</vt:lpstr>
      <vt:lpstr>Présentation PowerPoint</vt:lpstr>
      <vt:lpstr>JE TE DONNE PLUS DE CE QUE TU AIMES LE DANGER DE LA BULLE DE FILTRE.</vt:lpstr>
      <vt:lpstr>Au programme</vt:lpstr>
      <vt:lpstr>3. LES USAGES  DU WEB SOCIAL</vt:lpstr>
      <vt:lpstr>Exemples de cinq grands médias</vt:lpstr>
      <vt:lpstr>Un réseau professionnel </vt:lpstr>
      <vt:lpstr>La télé mondiale</vt:lpstr>
      <vt:lpstr>Médias pour tous ! </vt:lpstr>
      <vt:lpstr>Le partage avant tout</vt:lpstr>
      <vt:lpstr>DES MODÈLES CENTRALISÉS  ET BASÉS  SUR LA PUB ET LA COLLECTE DE DONNÉS.</vt:lpstr>
      <vt:lpstr>Au programme</vt:lpstr>
      <vt:lpstr>4. DÉSALGORITHMER  LE WEB</vt:lpstr>
      <vt:lpstr>LES RÉSEAUX SOCIAUX AU COEUR   DES ENJEUX POLITIQUES ET GEO-POLITIQUES</vt:lpstr>
      <vt:lpstr>Décentraliser le web : le Fediverse</vt:lpstr>
      <vt:lpstr>Une Instance ?</vt:lpstr>
      <vt:lpstr>Les avantages </vt:lpstr>
      <vt:lpstr>MERCI ! 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Web Social :  Des MÉDIAS aux RÉSEAUX  💻  </dc:title>
  <cp:lastModifiedBy>LENOVO</cp:lastModifiedBy>
  <cp:revision>43</cp:revision>
  <dcterms:modified xsi:type="dcterms:W3CDTF">2020-10-21T14:42:55Z</dcterms:modified>
</cp:coreProperties>
</file>