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26"/>
  </p:notesMasterIdLst>
  <p:sldIdLst>
    <p:sldId id="256" r:id="rId2"/>
    <p:sldId id="376" r:id="rId3"/>
    <p:sldId id="473" r:id="rId4"/>
    <p:sldId id="477" r:id="rId5"/>
    <p:sldId id="468" r:id="rId6"/>
    <p:sldId id="375" r:id="rId7"/>
    <p:sldId id="433" r:id="rId8"/>
    <p:sldId id="469" r:id="rId9"/>
    <p:sldId id="465" r:id="rId10"/>
    <p:sldId id="464" r:id="rId11"/>
    <p:sldId id="466" r:id="rId12"/>
    <p:sldId id="467" r:id="rId13"/>
    <p:sldId id="471" r:id="rId14"/>
    <p:sldId id="472" r:id="rId15"/>
    <p:sldId id="434" r:id="rId16"/>
    <p:sldId id="470" r:id="rId17"/>
    <p:sldId id="475" r:id="rId18"/>
    <p:sldId id="476" r:id="rId19"/>
    <p:sldId id="478" r:id="rId20"/>
    <p:sldId id="479" r:id="rId21"/>
    <p:sldId id="480" r:id="rId22"/>
    <p:sldId id="431" r:id="rId23"/>
    <p:sldId id="373" r:id="rId24"/>
    <p:sldId id="474" r:id="rId25"/>
  </p:sldIdLst>
  <p:sldSz cx="12192000" cy="6858000"/>
  <p:notesSz cx="6858000" cy="9144000"/>
  <p:embeddedFontLst>
    <p:embeddedFont>
      <p:font typeface="Alegreya Sans Medium" panose="020B0604020202020204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aleway Black" panose="020B0604020202020204" charset="0"/>
      <p:bold r:id="rId33"/>
      <p:boldItalic r:id="rId34"/>
    </p:embeddedFont>
    <p:embeddedFont>
      <p:font typeface="Raleway Medium" panose="020B0604020202020204" charset="0"/>
      <p:regular r:id="rId35"/>
      <p:italic r:id="rId36"/>
    </p:embeddedFont>
    <p:embeddedFont>
      <p:font typeface="Roboto" panose="02000000000000000000" pitchFamily="2" charset="0"/>
      <p:regular r:id="rId37"/>
      <p:bold r:id="rId38"/>
      <p:italic r:id="rId39"/>
      <p:boldItalic r:id="rId40"/>
    </p:embeddedFont>
    <p:embeddedFont>
      <p:font typeface="Roboto Black" panose="02000000000000000000" pitchFamily="2" charset="0"/>
      <p:bold r:id="rId41"/>
      <p:boldItalic r:id="rId42"/>
    </p:embeddedFont>
    <p:embeddedFont>
      <p:font typeface="Roboto Light" panose="02000000000000000000" pitchFamily="2" charset="0"/>
      <p:regular r:id="rId43"/>
      <p:italic r:id="rId44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1ACE5-A2FC-4CEC-82B6-DB76639A466A}" type="datetimeFigureOut">
              <a:rPr lang="fr-FR" smtClean="0"/>
              <a:t>21/10/2020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17447-6C12-4272-9D31-DBF8B12B3BB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0566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svg"/><Relationship Id="rId3" Type="http://schemas.openxmlformats.org/officeDocument/2006/relationships/image" Target="../media/image8.svg"/><Relationship Id="rId7" Type="http://schemas.openxmlformats.org/officeDocument/2006/relationships/image" Target="../media/image19.sv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11" Type="http://schemas.openxmlformats.org/officeDocument/2006/relationships/image" Target="../media/image12.svg"/><Relationship Id="rId5" Type="http://schemas.openxmlformats.org/officeDocument/2006/relationships/image" Target="../media/image17.svg"/><Relationship Id="rId10" Type="http://schemas.openxmlformats.org/officeDocument/2006/relationships/image" Target="../media/image11.png"/><Relationship Id="rId4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8.svg"/><Relationship Id="rId12" Type="http://schemas.openxmlformats.org/officeDocument/2006/relationships/image" Target="../media/image15.png"/><Relationship Id="rId2" Type="http://schemas.openxmlformats.org/officeDocument/2006/relationships/image" Target="../media/image20.PNG"/><Relationship Id="rId16" Type="http://schemas.openxmlformats.org/officeDocument/2006/relationships/image" Target="../media/image14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9.sv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svg"/><Relationship Id="rId14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4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21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2.png"/><Relationship Id="rId7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565C7-B009-4687-9907-410E671C3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969" y="1668749"/>
            <a:ext cx="8499895" cy="224496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7C77A-BE51-4B64-B225-36A9B209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538" y="4406136"/>
            <a:ext cx="5474903" cy="1228706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900"/>
              </a:spcAft>
              <a:buFont typeface="Arial" panose="020B0604020202020204" pitchFamily="34" charset="0"/>
              <a:buNone/>
              <a:defRPr lang="fr-FR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69C31C7-EC89-4DD9-98C6-AC2134AD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/>
          <a:stretch/>
        </p:blipFill>
        <p:spPr>
          <a:xfrm>
            <a:off x="8902460" y="213995"/>
            <a:ext cx="3030112" cy="1135885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28C3A19-1A3C-4024-9707-0FB9FF5AE5CE}"/>
              </a:ext>
            </a:extLst>
          </p:cNvPr>
          <p:cNvCxnSpPr>
            <a:cxnSpLocks/>
          </p:cNvCxnSpPr>
          <p:nvPr userDrawn="1"/>
        </p:nvCxnSpPr>
        <p:spPr>
          <a:xfrm>
            <a:off x="2032217" y="3962617"/>
            <a:ext cx="1178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6472A94E-045B-4D23-AE08-AA48B0EB7074}"/>
              </a:ext>
            </a:extLst>
          </p:cNvPr>
          <p:cNvGrpSpPr/>
          <p:nvPr userDrawn="1"/>
        </p:nvGrpSpPr>
        <p:grpSpPr>
          <a:xfrm>
            <a:off x="1970743" y="4394748"/>
            <a:ext cx="396000" cy="1240094"/>
            <a:chOff x="1970743" y="4302217"/>
            <a:chExt cx="396000" cy="1240094"/>
          </a:xfrm>
        </p:grpSpPr>
        <p:grpSp>
          <p:nvGrpSpPr>
            <p:cNvPr id="40" name="Groupe 39">
              <a:extLst>
                <a:ext uri="{FF2B5EF4-FFF2-40B4-BE49-F238E27FC236}">
                  <a16:creationId xmlns:a16="http://schemas.microsoft.com/office/drawing/2014/main" id="{81BAA4C0-BFC4-4301-B767-B59DC88F0637}"/>
                </a:ext>
              </a:extLst>
            </p:cNvPr>
            <p:cNvGrpSpPr/>
            <p:nvPr userDrawn="1"/>
          </p:nvGrpSpPr>
          <p:grpSpPr>
            <a:xfrm>
              <a:off x="1988743" y="4302217"/>
              <a:ext cx="366801" cy="782047"/>
              <a:chOff x="1585969" y="4302217"/>
              <a:chExt cx="366801" cy="782047"/>
            </a:xfrm>
          </p:grpSpPr>
          <p:pic>
            <p:nvPicPr>
              <p:cNvPr id="34" name="Graphique 33" descr="Livres sur une étagère">
                <a:extLst>
                  <a:ext uri="{FF2B5EF4-FFF2-40B4-BE49-F238E27FC236}">
                    <a16:creationId xmlns:a16="http://schemas.microsoft.com/office/drawing/2014/main" id="{03BC423E-B14A-4F6D-B124-A67E16711E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585969" y="4302217"/>
                <a:ext cx="360000" cy="360000"/>
              </a:xfrm>
              <a:prstGeom prst="rect">
                <a:avLst/>
              </a:prstGeom>
            </p:spPr>
          </p:pic>
          <p:pic>
            <p:nvPicPr>
              <p:cNvPr id="39" name="Graphique 38" descr="Calendrier quotidien">
                <a:extLst>
                  <a:ext uri="{FF2B5EF4-FFF2-40B4-BE49-F238E27FC236}">
                    <a16:creationId xmlns:a16="http://schemas.microsoft.com/office/drawing/2014/main" id="{9FFE798B-C666-4EE6-BBCF-60C8C1E14B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592770" y="4724264"/>
                <a:ext cx="360000" cy="360000"/>
              </a:xfrm>
              <a:prstGeom prst="rect">
                <a:avLst/>
              </a:prstGeom>
            </p:spPr>
          </p:pic>
        </p:grpSp>
        <p:pic>
          <p:nvPicPr>
            <p:cNvPr id="43" name="Graphique 42" descr="Robot">
              <a:extLst>
                <a:ext uri="{FF2B5EF4-FFF2-40B4-BE49-F238E27FC236}">
                  <a16:creationId xmlns:a16="http://schemas.microsoft.com/office/drawing/2014/main" id="{E976579D-399F-4C76-A59A-13133EBD7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70743" y="5146311"/>
              <a:ext cx="396000" cy="396000"/>
            </a:xfrm>
            <a:prstGeom prst="rect">
              <a:avLst/>
            </a:prstGeom>
          </p:spPr>
        </p:pic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D4B4373D-37BC-45B1-95E3-D9494A1489E2}"/>
              </a:ext>
            </a:extLst>
          </p:cNvPr>
          <p:cNvGrpSpPr/>
          <p:nvPr userDrawn="1"/>
        </p:nvGrpSpPr>
        <p:grpSpPr>
          <a:xfrm>
            <a:off x="-429989" y="-250370"/>
            <a:ext cx="2618364" cy="2244961"/>
            <a:chOff x="-424546" y="-250370"/>
            <a:chExt cx="2618364" cy="2244961"/>
          </a:xfrm>
        </p:grpSpPr>
        <p:pic>
          <p:nvPicPr>
            <p:cNvPr id="46" name="Graphique 45" descr="Marque-page">
              <a:extLst>
                <a:ext uri="{FF2B5EF4-FFF2-40B4-BE49-F238E27FC236}">
                  <a16:creationId xmlns:a16="http://schemas.microsoft.com/office/drawing/2014/main" id="{16FA077A-97C3-4B06-A84D-EDD0AD9782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-424546" y="-250370"/>
              <a:ext cx="2618364" cy="2244961"/>
            </a:xfrm>
            <a:prstGeom prst="rect">
              <a:avLst/>
            </a:prstGeom>
          </p:spPr>
        </p:pic>
        <p:pic>
          <p:nvPicPr>
            <p:cNvPr id="47" name="Graphique 46" descr="Toque d'étudiant">
              <a:extLst>
                <a:ext uri="{FF2B5EF4-FFF2-40B4-BE49-F238E27FC236}">
                  <a16:creationId xmlns:a16="http://schemas.microsoft.com/office/drawing/2014/main" id="{7342615D-96BD-4BF0-9AD0-9DA704BCD3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55215" y="66507"/>
              <a:ext cx="858841" cy="858841"/>
            </a:xfrm>
            <a:prstGeom prst="rect">
              <a:avLst/>
            </a:prstGeom>
          </p:spPr>
        </p:pic>
        <p:sp>
          <p:nvSpPr>
            <p:cNvPr id="48" name="ZoneTexte 47">
              <a:extLst>
                <a:ext uri="{FF2B5EF4-FFF2-40B4-BE49-F238E27FC236}">
                  <a16:creationId xmlns:a16="http://schemas.microsoft.com/office/drawing/2014/main" id="{4F4D9585-58B9-4093-9805-B70ACB205695}"/>
                </a:ext>
              </a:extLst>
            </p:cNvPr>
            <p:cNvSpPr txBox="1"/>
            <p:nvPr userDrawn="1"/>
          </p:nvSpPr>
          <p:spPr>
            <a:xfrm>
              <a:off x="342748" y="723962"/>
              <a:ext cx="1083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cap="all" baseline="0" dirty="0">
                  <a:solidFill>
                    <a:schemeClr val="tx2"/>
                  </a:solidFill>
                  <a:latin typeface="+mj-lt"/>
                </a:rPr>
                <a:t>Brico</a:t>
              </a:r>
            </a:p>
            <a:p>
              <a:pPr algn="ctr"/>
              <a:r>
                <a:rPr lang="fr-FR" sz="1400" cap="all" baseline="0" dirty="0">
                  <a:solidFill>
                    <a:schemeClr val="tx2"/>
                  </a:solidFill>
                  <a:latin typeface="+mj-lt"/>
                </a:rPr>
                <a:t>School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530BF9B3-7948-4127-9009-AA12BD5B587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5" y="6069806"/>
            <a:ext cx="1304926" cy="56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0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AE3DAF0-20B9-410C-812C-FD25991EF00E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290AE2C-A316-4D47-8DC0-0F71D1D5D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9DD654A-AE58-431B-A076-A64C43576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4BA648B-A30D-4629-A3E8-77D9D1541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2E8B087-DB52-4FB6-9273-D939370AB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95A27-5CA7-4727-88BB-9CD021AB6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F49EEC-4C9B-467B-B37D-A85552B40B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0818DE2-19AF-42C8-A9C1-F978AF9358A9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0" name="Picture 5">
              <a:extLst>
                <a:ext uri="{FF2B5EF4-FFF2-40B4-BE49-F238E27FC236}">
                  <a16:creationId xmlns:a16="http://schemas.microsoft.com/office/drawing/2014/main" id="{69CD5906-60A5-4DA3-8BA8-DC4116F94A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7">
              <a:extLst>
                <a:ext uri="{FF2B5EF4-FFF2-40B4-BE49-F238E27FC236}">
                  <a16:creationId xmlns:a16="http://schemas.microsoft.com/office/drawing/2014/main" id="{DC1BD629-F7F2-4FA7-A8DE-CD6C9A5DE2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9">
              <a:extLst>
                <a:ext uri="{FF2B5EF4-FFF2-40B4-BE49-F238E27FC236}">
                  <a16:creationId xmlns:a16="http://schemas.microsoft.com/office/drawing/2014/main" id="{48836ED3-62C4-4E46-8DF8-1CDF6CD8044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7563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921E00B-0C5E-4212-A329-F4C263450DD1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72B124-6E4A-4A86-99FE-7EED1F51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97871" cy="132556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fr-FR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6DCE4-B9C8-43DB-AD53-2527B83B47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579B5E3-7785-472D-B432-3FB630CA5C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6B80777-A58B-43F8-9335-8FBDA95A2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CB8E08-1F3E-4E87-BCAC-D4FB448FA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59B8E5-1F73-46FA-8270-7CA16F77A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053692CA-D615-43E1-A4D6-55A19526F451}"/>
              </a:ext>
            </a:extLst>
          </p:cNvPr>
          <p:cNvCxnSpPr/>
          <p:nvPr userDrawn="1"/>
        </p:nvCxnSpPr>
        <p:spPr>
          <a:xfrm>
            <a:off x="941615" y="1728784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BEBA64C1-79B6-4CE8-BB2E-1EAFA6689B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F9855C4F-0B9D-422C-84A5-E6899EA37CB3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914C65AF-64DF-4978-BBF7-31B46EAF6DF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CD7E43C1-2585-469A-B37C-0F458FBD6F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421654C1-2A4C-4D6A-8DD2-8CA7655814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36E5863-9A53-4978-906D-469215C900AF}"/>
              </a:ext>
            </a:extLst>
          </p:cNvPr>
          <p:cNvGrpSpPr/>
          <p:nvPr userDrawn="1"/>
        </p:nvGrpSpPr>
        <p:grpSpPr>
          <a:xfrm>
            <a:off x="10109752" y="-508564"/>
            <a:ext cx="2463548" cy="2394846"/>
            <a:chOff x="78564" y="-394264"/>
            <a:chExt cx="2463548" cy="2394846"/>
          </a:xfrm>
        </p:grpSpPr>
        <p:pic>
          <p:nvPicPr>
            <p:cNvPr id="20" name="Graphique 19" descr="Marque-page">
              <a:extLst>
                <a:ext uri="{FF2B5EF4-FFF2-40B4-BE49-F238E27FC236}">
                  <a16:creationId xmlns:a16="http://schemas.microsoft.com/office/drawing/2014/main" id="{D4BAC76D-1559-499B-AD70-E58EFDE3C2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64" y="-394264"/>
              <a:ext cx="2463548" cy="2394846"/>
            </a:xfrm>
            <a:prstGeom prst="rect">
              <a:avLst/>
            </a:prstGeom>
          </p:spPr>
        </p:pic>
        <p:pic>
          <p:nvPicPr>
            <p:cNvPr id="21" name="Graphique 20" descr="Toque d'étudiant">
              <a:extLst>
                <a:ext uri="{FF2B5EF4-FFF2-40B4-BE49-F238E27FC236}">
                  <a16:creationId xmlns:a16="http://schemas.microsoft.com/office/drawing/2014/main" id="{6DBEF281-5AA0-4002-B511-638F7F67AD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6216" y="282540"/>
              <a:ext cx="708238" cy="708236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73F2E2E8-A189-40DB-AEC1-0E4D52EB0277}"/>
                </a:ext>
              </a:extLst>
            </p:cNvPr>
            <p:cNvSpPr txBox="1"/>
            <p:nvPr userDrawn="1"/>
          </p:nvSpPr>
          <p:spPr>
            <a:xfrm>
              <a:off x="662635" y="852211"/>
              <a:ext cx="1295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620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4D1D1AE-BE79-4006-85F6-352C6AC20340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2934F16-B221-4C9F-9DE5-2590676D5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8996283" cy="1325563"/>
          </a:xfrm>
        </p:spPr>
        <p:txBody>
          <a:bodyPr/>
          <a:lstStyle>
            <a:lvl1pPr>
              <a:defRPr lang="fr-FR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0313C7-3255-4E4D-86EC-63D8C218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802902-91A5-4768-A278-4BB618AF6C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C12A010-0AF1-421D-929F-98CD0550D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DDAE7E9-4410-4E1A-8492-469ACB695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8CA8141-6FE1-4ADD-B353-DA30EB7E4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715285E-7CEF-413B-B082-CA9A8F6B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B6DAA74-9E93-44FD-A02C-AEA939975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201F5D7-8599-49B1-B630-66386D9D99C3}"/>
              </a:ext>
            </a:extLst>
          </p:cNvPr>
          <p:cNvCxnSpPr/>
          <p:nvPr userDrawn="1"/>
        </p:nvCxnSpPr>
        <p:spPr>
          <a:xfrm>
            <a:off x="941615" y="1728784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Image 15">
            <a:extLst>
              <a:ext uri="{FF2B5EF4-FFF2-40B4-BE49-F238E27FC236}">
                <a16:creationId xmlns:a16="http://schemas.microsoft.com/office/drawing/2014/main" id="{4EBE2AA3-E376-47A9-B188-CBFA50505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7" name="Groupe 16">
            <a:extLst>
              <a:ext uri="{FF2B5EF4-FFF2-40B4-BE49-F238E27FC236}">
                <a16:creationId xmlns:a16="http://schemas.microsoft.com/office/drawing/2014/main" id="{15EC8637-03CF-4ADC-A0A2-D76D1E6CFCB8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8" name="Picture 5">
              <a:extLst>
                <a:ext uri="{FF2B5EF4-FFF2-40B4-BE49-F238E27FC236}">
                  <a16:creationId xmlns:a16="http://schemas.microsoft.com/office/drawing/2014/main" id="{FDC354EA-FC9C-493C-B3A6-40519E1946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7">
              <a:extLst>
                <a:ext uri="{FF2B5EF4-FFF2-40B4-BE49-F238E27FC236}">
                  <a16:creationId xmlns:a16="http://schemas.microsoft.com/office/drawing/2014/main" id="{6826A04A-DF31-42C2-A4AF-369F94836E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5B1F06EB-CD9B-48DC-9445-D85FE8180F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95F5DA6-00EC-472B-9DD9-7D98853ED5CC}"/>
              </a:ext>
            </a:extLst>
          </p:cNvPr>
          <p:cNvGrpSpPr/>
          <p:nvPr userDrawn="1"/>
        </p:nvGrpSpPr>
        <p:grpSpPr>
          <a:xfrm>
            <a:off x="10109752" y="-508564"/>
            <a:ext cx="2463548" cy="2394846"/>
            <a:chOff x="78564" y="-394264"/>
            <a:chExt cx="2463548" cy="2394846"/>
          </a:xfrm>
        </p:grpSpPr>
        <p:pic>
          <p:nvPicPr>
            <p:cNvPr id="22" name="Graphique 21" descr="Marque-page">
              <a:extLst>
                <a:ext uri="{FF2B5EF4-FFF2-40B4-BE49-F238E27FC236}">
                  <a16:creationId xmlns:a16="http://schemas.microsoft.com/office/drawing/2014/main" id="{26E3695B-7CD9-449A-8996-19B4C77621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64" y="-394264"/>
              <a:ext cx="2463548" cy="2394846"/>
            </a:xfrm>
            <a:prstGeom prst="rect">
              <a:avLst/>
            </a:prstGeom>
          </p:spPr>
        </p:pic>
        <p:pic>
          <p:nvPicPr>
            <p:cNvPr id="23" name="Graphique 22" descr="Toque d'étudiant">
              <a:extLst>
                <a:ext uri="{FF2B5EF4-FFF2-40B4-BE49-F238E27FC236}">
                  <a16:creationId xmlns:a16="http://schemas.microsoft.com/office/drawing/2014/main" id="{EEA06FC8-6DB4-4468-B491-6F51C5C60B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6216" y="282540"/>
              <a:ext cx="708238" cy="708236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E71171B-9D46-4E6D-B883-916326DFADBC}"/>
                </a:ext>
              </a:extLst>
            </p:cNvPr>
            <p:cNvSpPr txBox="1"/>
            <p:nvPr userDrawn="1"/>
          </p:nvSpPr>
          <p:spPr>
            <a:xfrm>
              <a:off x="662635" y="852211"/>
              <a:ext cx="1295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364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0CB85E2-7DBF-4206-9682-7C8B53ABC746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DB6B1AE-89FB-4BA8-B714-B924FC28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5ED45D-0CC3-4ABB-8839-DD23F03DD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3E43916-0CF1-4646-B635-243F278C8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E18F76-428B-473A-96AE-89059F47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259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446D566-5EB7-41A5-8521-5D51EFC25152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54851A-4328-49A5-AEDA-4DC46E5AA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2982C66-F56A-4179-A291-E9033EA3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1F4056-7E7F-4332-A101-1A40F3CD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6143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D0ECFAF-7DFC-4AB8-BB09-09CE0228ED4C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2E00EE-89C6-43EB-8DDA-1C4D62E4F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BDEF257-8014-43B2-9BC2-F9DC87881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12F9D3-91AE-4734-A15D-DD68C44B5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507492D-3DCA-4D70-A208-EEB586D6F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275635-E488-4230-B173-A0B770FD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06ECF4-6C56-4E48-B377-5E21BD13E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968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7438C2-6FDB-410A-ACA4-13BFD17585D3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3365FA-CADE-45EE-A4A1-53CE894C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DDE308A-78DD-4A04-8328-180062D75E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218230-2819-4A55-A537-542B291CF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63AED31-0962-44C0-A04C-F2063EA28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B08E30-9E02-419F-8888-A98B1E512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C088011-0345-46D6-BD5D-2922C6FD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7468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15F9FB-2CFA-41C0-999B-4397648B5D58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85E15A4-BB3C-4990-8073-F27F9CAE4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6E555D8-8311-42E8-B339-5D3E031058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0B5A461-80FA-4B38-901A-03C9DC733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99E9F4-FA01-40B9-853D-C00969CBD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9035E9-33C0-426C-9D3C-3F362CD3C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E9AD0-A978-4072-8F70-33B97032D02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35094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67B960-7182-4DE0-A155-E9552297E65B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vertical 1">
            <a:extLst>
              <a:ext uri="{FF2B5EF4-FFF2-40B4-BE49-F238E27FC236}">
                <a16:creationId xmlns:a16="http://schemas.microsoft.com/office/drawing/2014/main" id="{A13219C0-86CA-4743-BF1D-9DCBA5A223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7897FC8-C76A-4E44-A29D-ADEE9A88B6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1BCED3D-A8D7-4900-9027-53DDD65B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C9F077-4755-4DAF-907F-550BD53D3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9E83FE8-9AE9-432C-AD7C-EE8924C7C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6961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565C7-B009-4687-9907-410E671C3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5969" y="1777609"/>
            <a:ext cx="8499895" cy="224496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7C77A-BE51-4B64-B225-36A9B209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40538" y="4313605"/>
            <a:ext cx="5474903" cy="118131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4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E6450B1-BA0E-40D9-9FAA-7D52C080EA6B}"/>
              </a:ext>
            </a:extLst>
          </p:cNvPr>
          <p:cNvGrpSpPr/>
          <p:nvPr userDrawn="1"/>
        </p:nvGrpSpPr>
        <p:grpSpPr>
          <a:xfrm>
            <a:off x="1981787" y="4291648"/>
            <a:ext cx="363175" cy="1187050"/>
            <a:chOff x="4087975" y="4022770"/>
            <a:chExt cx="363175" cy="1187050"/>
          </a:xfrm>
        </p:grpSpPr>
        <p:pic>
          <p:nvPicPr>
            <p:cNvPr id="20" name="Graphique 19" descr="Calendrier quotidien">
              <a:extLst>
                <a:ext uri="{FF2B5EF4-FFF2-40B4-BE49-F238E27FC236}">
                  <a16:creationId xmlns:a16="http://schemas.microsoft.com/office/drawing/2014/main" id="{90C8CE26-5F3A-4A38-ADC8-D86FDED6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091150" y="4849820"/>
              <a:ext cx="360000" cy="360000"/>
            </a:xfrm>
            <a:prstGeom prst="rect">
              <a:avLst/>
            </a:prstGeom>
          </p:spPr>
        </p:pic>
        <p:pic>
          <p:nvPicPr>
            <p:cNvPr id="21" name="Graphique 20" descr="Présentation avec liste de vérification">
              <a:extLst>
                <a:ext uri="{FF2B5EF4-FFF2-40B4-BE49-F238E27FC236}">
                  <a16:creationId xmlns:a16="http://schemas.microsoft.com/office/drawing/2014/main" id="{0AB19800-0C98-4902-ACFC-7730311B1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087975" y="4455782"/>
              <a:ext cx="360000" cy="360000"/>
            </a:xfrm>
            <a:prstGeom prst="rect">
              <a:avLst/>
            </a:prstGeom>
          </p:spPr>
        </p:pic>
        <p:pic>
          <p:nvPicPr>
            <p:cNvPr id="22" name="Graphique 21" descr="Utilisateur">
              <a:extLst>
                <a:ext uri="{FF2B5EF4-FFF2-40B4-BE49-F238E27FC236}">
                  <a16:creationId xmlns:a16="http://schemas.microsoft.com/office/drawing/2014/main" id="{7CE40C53-C49E-477F-BE41-29642FB1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87975" y="4022770"/>
              <a:ext cx="360000" cy="360000"/>
            </a:xfrm>
            <a:prstGeom prst="rect">
              <a:avLst/>
            </a:prstGeom>
          </p:spPr>
        </p:pic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269C31C7-EC89-4DD9-98C6-AC2134ADE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/>
          <a:stretch/>
        </p:blipFill>
        <p:spPr>
          <a:xfrm>
            <a:off x="8902460" y="213995"/>
            <a:ext cx="3030112" cy="1135885"/>
          </a:xfrm>
          <a:prstGeom prst="rect">
            <a:avLst/>
          </a:prstGeom>
        </p:spPr>
      </p:pic>
      <p:cxnSp>
        <p:nvCxnSpPr>
          <p:cNvPr id="33" name="Connecteur droit 32">
            <a:extLst>
              <a:ext uri="{FF2B5EF4-FFF2-40B4-BE49-F238E27FC236}">
                <a16:creationId xmlns:a16="http://schemas.microsoft.com/office/drawing/2014/main" id="{028C3A19-1A3C-4024-9707-0FB9FF5AE5CE}"/>
              </a:ext>
            </a:extLst>
          </p:cNvPr>
          <p:cNvCxnSpPr>
            <a:cxnSpLocks/>
          </p:cNvCxnSpPr>
          <p:nvPr userDrawn="1"/>
        </p:nvCxnSpPr>
        <p:spPr>
          <a:xfrm>
            <a:off x="2032217" y="4071477"/>
            <a:ext cx="117896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7" name="Image 16">
            <a:extLst>
              <a:ext uri="{FF2B5EF4-FFF2-40B4-BE49-F238E27FC236}">
                <a16:creationId xmlns:a16="http://schemas.microsoft.com/office/drawing/2014/main" id="{6A0957B6-60B2-4490-A544-624D5D4E5AE0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5" y="6069806"/>
            <a:ext cx="1304926" cy="562202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9DF67473-3B47-4EC3-9F9C-016DEA48A055}"/>
              </a:ext>
            </a:extLst>
          </p:cNvPr>
          <p:cNvGrpSpPr/>
          <p:nvPr userDrawn="1"/>
        </p:nvGrpSpPr>
        <p:grpSpPr>
          <a:xfrm>
            <a:off x="-429989" y="-250370"/>
            <a:ext cx="2618364" cy="2244961"/>
            <a:chOff x="-424546" y="-250370"/>
            <a:chExt cx="2618364" cy="2244961"/>
          </a:xfrm>
        </p:grpSpPr>
        <p:pic>
          <p:nvPicPr>
            <p:cNvPr id="27" name="Graphique 26" descr="Marque-page">
              <a:extLst>
                <a:ext uri="{FF2B5EF4-FFF2-40B4-BE49-F238E27FC236}">
                  <a16:creationId xmlns:a16="http://schemas.microsoft.com/office/drawing/2014/main" id="{A0FDC066-0DFC-4F2F-93F5-3B6F9F72E6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-424546" y="-250370"/>
              <a:ext cx="2618364" cy="2244961"/>
            </a:xfrm>
            <a:prstGeom prst="rect">
              <a:avLst/>
            </a:prstGeom>
          </p:spPr>
        </p:pic>
        <p:pic>
          <p:nvPicPr>
            <p:cNvPr id="28" name="Graphique 27" descr="Toque d'étudiant">
              <a:extLst>
                <a:ext uri="{FF2B5EF4-FFF2-40B4-BE49-F238E27FC236}">
                  <a16:creationId xmlns:a16="http://schemas.microsoft.com/office/drawing/2014/main" id="{036B56C2-E731-4AAA-A374-779034AB91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5215" y="66507"/>
              <a:ext cx="858841" cy="858841"/>
            </a:xfrm>
            <a:prstGeom prst="rect">
              <a:avLst/>
            </a:prstGeom>
          </p:spPr>
        </p:pic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AF96C5C3-2A07-487F-AD04-2FC8BA8256DE}"/>
                </a:ext>
              </a:extLst>
            </p:cNvPr>
            <p:cNvSpPr txBox="1"/>
            <p:nvPr userDrawn="1"/>
          </p:nvSpPr>
          <p:spPr>
            <a:xfrm>
              <a:off x="342748" y="723962"/>
              <a:ext cx="10837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cap="all" baseline="0" dirty="0">
                  <a:solidFill>
                    <a:schemeClr val="tx2"/>
                  </a:solidFill>
                  <a:latin typeface="+mj-lt"/>
                </a:rPr>
                <a:t>Brico</a:t>
              </a:r>
            </a:p>
            <a:p>
              <a:pPr algn="ctr"/>
              <a:r>
                <a:rPr lang="fr-FR" sz="1400" cap="all" baseline="0" dirty="0">
                  <a:solidFill>
                    <a:schemeClr val="tx2"/>
                  </a:solidFill>
                  <a:latin typeface="+mj-lt"/>
                </a:rPr>
                <a:t>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46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226C26E-EF18-49E0-AE04-027D92C4894A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6565C7-B009-4687-9907-410E671C3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8" y="1369324"/>
            <a:ext cx="8839200" cy="224496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0B7C77A-BE51-4B64-B225-36A9B209FD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9574" y="4130907"/>
            <a:ext cx="5664200" cy="1181319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lang="fr-FR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A8D5E-B8A5-4C6E-AAE2-6B2F34A7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986" y="6356350"/>
            <a:ext cx="5236028" cy="365125"/>
          </a:xfrm>
        </p:spPr>
        <p:txBody>
          <a:bodyPr/>
          <a:lstStyle>
            <a:lvl1pPr>
              <a:defRPr>
                <a:latin typeface="Raleway Medium" panose="020B0603030101060003" pitchFamily="34" charset="0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BF5453-C135-47CF-84A0-4BBB9AC8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/>
          <a:stretch/>
        </p:blipFill>
        <p:spPr>
          <a:xfrm>
            <a:off x="9054192" y="94969"/>
            <a:ext cx="2955473" cy="109702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53B897-19FF-44C7-B564-0AF571CFDE35}"/>
              </a:ext>
            </a:extLst>
          </p:cNvPr>
          <p:cNvGrpSpPr/>
          <p:nvPr userDrawn="1"/>
        </p:nvGrpSpPr>
        <p:grpSpPr>
          <a:xfrm>
            <a:off x="11078433" y="6418966"/>
            <a:ext cx="931232" cy="258750"/>
            <a:chOff x="391885" y="6347570"/>
            <a:chExt cx="931232" cy="258750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74016858-4D69-4463-BD16-2B2E2EBCE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7319CDD0-58C2-482C-AE41-A3E32A684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08E3E86C-0B65-4FE8-8362-05D362179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AE6450B1-BA0E-40D9-9FAA-7D52C080EA6B}"/>
              </a:ext>
            </a:extLst>
          </p:cNvPr>
          <p:cNvGrpSpPr/>
          <p:nvPr userDrawn="1"/>
        </p:nvGrpSpPr>
        <p:grpSpPr>
          <a:xfrm>
            <a:off x="2274599" y="4108950"/>
            <a:ext cx="363175" cy="1187050"/>
            <a:chOff x="4087975" y="4022770"/>
            <a:chExt cx="363175" cy="1187050"/>
          </a:xfrm>
        </p:grpSpPr>
        <p:pic>
          <p:nvPicPr>
            <p:cNvPr id="20" name="Graphique 19" descr="Calendrier quotidien">
              <a:extLst>
                <a:ext uri="{FF2B5EF4-FFF2-40B4-BE49-F238E27FC236}">
                  <a16:creationId xmlns:a16="http://schemas.microsoft.com/office/drawing/2014/main" id="{90C8CE26-5F3A-4A38-ADC8-D86FDED6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1150" y="4849820"/>
              <a:ext cx="360000" cy="360000"/>
            </a:xfrm>
            <a:prstGeom prst="rect">
              <a:avLst/>
            </a:prstGeom>
          </p:spPr>
        </p:pic>
        <p:pic>
          <p:nvPicPr>
            <p:cNvPr id="21" name="Graphique 20" descr="Présentation avec liste de vérification">
              <a:extLst>
                <a:ext uri="{FF2B5EF4-FFF2-40B4-BE49-F238E27FC236}">
                  <a16:creationId xmlns:a16="http://schemas.microsoft.com/office/drawing/2014/main" id="{0AB19800-0C98-4902-ACFC-7730311B1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087975" y="4455782"/>
              <a:ext cx="360000" cy="360000"/>
            </a:xfrm>
            <a:prstGeom prst="rect">
              <a:avLst/>
            </a:prstGeom>
          </p:spPr>
        </p:pic>
        <p:pic>
          <p:nvPicPr>
            <p:cNvPr id="22" name="Graphique 21" descr="Utilisateur">
              <a:extLst>
                <a:ext uri="{FF2B5EF4-FFF2-40B4-BE49-F238E27FC236}">
                  <a16:creationId xmlns:a16="http://schemas.microsoft.com/office/drawing/2014/main" id="{7CE40C53-C49E-477F-BE41-29642FB195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087975" y="4022770"/>
              <a:ext cx="360000" cy="360000"/>
            </a:xfrm>
            <a:prstGeom prst="rect">
              <a:avLst/>
            </a:prstGeom>
          </p:spPr>
        </p:pic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C73988-65D1-4164-9AF9-7EADB5A9B280}"/>
              </a:ext>
            </a:extLst>
          </p:cNvPr>
          <p:cNvCxnSpPr/>
          <p:nvPr userDrawn="1"/>
        </p:nvCxnSpPr>
        <p:spPr>
          <a:xfrm>
            <a:off x="2322945" y="3671887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07F9B4B0-A6C9-4012-931F-7FBA13B9658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" y="6334892"/>
            <a:ext cx="1025363" cy="441757"/>
          </a:xfrm>
          <a:prstGeom prst="rect">
            <a:avLst/>
          </a:prstGeom>
        </p:spPr>
      </p:pic>
      <p:grpSp>
        <p:nvGrpSpPr>
          <p:cNvPr id="29" name="Groupe 28">
            <a:extLst>
              <a:ext uri="{FF2B5EF4-FFF2-40B4-BE49-F238E27FC236}">
                <a16:creationId xmlns:a16="http://schemas.microsoft.com/office/drawing/2014/main" id="{36BF7882-5D44-4A4B-A4C9-7525D611BE04}"/>
              </a:ext>
            </a:extLst>
          </p:cNvPr>
          <p:cNvGrpSpPr/>
          <p:nvPr userDrawn="1"/>
        </p:nvGrpSpPr>
        <p:grpSpPr>
          <a:xfrm>
            <a:off x="-429989" y="-250370"/>
            <a:ext cx="2618364" cy="2244961"/>
            <a:chOff x="-424546" y="-250370"/>
            <a:chExt cx="2618364" cy="2244961"/>
          </a:xfrm>
        </p:grpSpPr>
        <p:pic>
          <p:nvPicPr>
            <p:cNvPr id="30" name="Graphique 29" descr="Marque-page">
              <a:extLst>
                <a:ext uri="{FF2B5EF4-FFF2-40B4-BE49-F238E27FC236}">
                  <a16:creationId xmlns:a16="http://schemas.microsoft.com/office/drawing/2014/main" id="{70D11A2D-F85B-4764-9154-93EE634ACC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-424546" y="-250370"/>
              <a:ext cx="2618364" cy="2244961"/>
            </a:xfrm>
            <a:prstGeom prst="rect">
              <a:avLst/>
            </a:prstGeom>
          </p:spPr>
        </p:pic>
        <p:pic>
          <p:nvPicPr>
            <p:cNvPr id="31" name="Graphique 30" descr="Toque d'étudiant">
              <a:extLst>
                <a:ext uri="{FF2B5EF4-FFF2-40B4-BE49-F238E27FC236}">
                  <a16:creationId xmlns:a16="http://schemas.microsoft.com/office/drawing/2014/main" id="{D163812C-2C59-44AE-B2EC-3C31C0F39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55215" y="142709"/>
              <a:ext cx="858841" cy="858841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A7F6508-681A-4C69-8410-348BE4961197}"/>
                </a:ext>
              </a:extLst>
            </p:cNvPr>
            <p:cNvSpPr txBox="1"/>
            <p:nvPr userDrawn="1"/>
          </p:nvSpPr>
          <p:spPr>
            <a:xfrm>
              <a:off x="342748" y="816493"/>
              <a:ext cx="1083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01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1226C26E-EF18-49E0-AE04-027D92C4894A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D6565C7-B009-4687-9907-410E671C3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8" y="1835155"/>
            <a:ext cx="8839200" cy="224496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A8D5E-B8A5-4C6E-AAE2-6B2F34A7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986" y="6356350"/>
            <a:ext cx="5236028" cy="365125"/>
          </a:xfrm>
        </p:spPr>
        <p:txBody>
          <a:bodyPr/>
          <a:lstStyle/>
          <a:p>
            <a:r>
              <a:rPr lang="fr-FR" dirty="0"/>
              <a:t>Aurélien Marty </a:t>
            </a:r>
            <a:r>
              <a:rPr lang="fr-FR" dirty="0">
                <a:latin typeface="Alegreya Sans Medium" panose="00000600000000000000" pitchFamily="2" charset="0"/>
              </a:rPr>
              <a:t>pour Les </a:t>
            </a:r>
            <a:r>
              <a:rPr lang="fr-FR" dirty="0" err="1">
                <a:latin typeface="Alegreya Sans Medium" panose="00000600000000000000" pitchFamily="2" charset="0"/>
              </a:rPr>
              <a:t>Bricodeurs</a:t>
            </a:r>
            <a:r>
              <a:rPr lang="fr-FR" dirty="0">
                <a:latin typeface="Alegreya Sans Medium" panose="00000600000000000000" pitchFamily="2" charset="0"/>
              </a:rPr>
              <a:t> - 2019 - (CC)-BY-SA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BF5453-C135-47CF-84A0-4BBB9AC8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9"/>
          <a:stretch/>
        </p:blipFill>
        <p:spPr>
          <a:xfrm>
            <a:off x="9054192" y="94969"/>
            <a:ext cx="2955473" cy="1097021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5453B897-19FF-44C7-B564-0AF571CFDE35}"/>
              </a:ext>
            </a:extLst>
          </p:cNvPr>
          <p:cNvGrpSpPr/>
          <p:nvPr userDrawn="1"/>
        </p:nvGrpSpPr>
        <p:grpSpPr>
          <a:xfrm>
            <a:off x="11078433" y="6418966"/>
            <a:ext cx="931232" cy="258750"/>
            <a:chOff x="391885" y="6347570"/>
            <a:chExt cx="931232" cy="258750"/>
          </a:xfrm>
        </p:grpSpPr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74016858-4D69-4463-BD16-2B2E2EBCEF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7">
              <a:extLst>
                <a:ext uri="{FF2B5EF4-FFF2-40B4-BE49-F238E27FC236}">
                  <a16:creationId xmlns:a16="http://schemas.microsoft.com/office/drawing/2014/main" id="{7319CDD0-58C2-482C-AE41-A3E32A684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08E3E86C-0B65-4FE8-8362-05D362179B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C73988-65D1-4164-9AF9-7EADB5A9B280}"/>
              </a:ext>
            </a:extLst>
          </p:cNvPr>
          <p:cNvCxnSpPr/>
          <p:nvPr userDrawn="1"/>
        </p:nvCxnSpPr>
        <p:spPr>
          <a:xfrm>
            <a:off x="2322945" y="4137718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05C06A60-EEB2-41BF-8121-E9F4DEA41C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5" y="6334892"/>
            <a:ext cx="1025363" cy="44175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81770729-82DD-4509-9877-68F81284F5DA}"/>
              </a:ext>
            </a:extLst>
          </p:cNvPr>
          <p:cNvGrpSpPr/>
          <p:nvPr userDrawn="1"/>
        </p:nvGrpSpPr>
        <p:grpSpPr>
          <a:xfrm>
            <a:off x="-429989" y="-250370"/>
            <a:ext cx="2618364" cy="2244961"/>
            <a:chOff x="-424546" y="-250370"/>
            <a:chExt cx="2618364" cy="2244961"/>
          </a:xfrm>
        </p:grpSpPr>
        <p:pic>
          <p:nvPicPr>
            <p:cNvPr id="20" name="Graphique 19" descr="Marque-page">
              <a:extLst>
                <a:ext uri="{FF2B5EF4-FFF2-40B4-BE49-F238E27FC236}">
                  <a16:creationId xmlns:a16="http://schemas.microsoft.com/office/drawing/2014/main" id="{1E3BABF9-635F-47F5-834E-7E8FAE645D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-424546" y="-250370"/>
              <a:ext cx="2618364" cy="2244961"/>
            </a:xfrm>
            <a:prstGeom prst="rect">
              <a:avLst/>
            </a:prstGeom>
          </p:spPr>
        </p:pic>
        <p:pic>
          <p:nvPicPr>
            <p:cNvPr id="21" name="Graphique 20" descr="Toque d'étudiant">
              <a:extLst>
                <a:ext uri="{FF2B5EF4-FFF2-40B4-BE49-F238E27FC236}">
                  <a16:creationId xmlns:a16="http://schemas.microsoft.com/office/drawing/2014/main" id="{B32C77E3-4DEF-40A4-82FB-0BB25ED486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55215" y="142709"/>
              <a:ext cx="858841" cy="85884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FAFB6BAF-ED54-45D2-AE89-4F2F4F8560E6}"/>
                </a:ext>
              </a:extLst>
            </p:cNvPr>
            <p:cNvSpPr txBox="1"/>
            <p:nvPr userDrawn="1"/>
          </p:nvSpPr>
          <p:spPr>
            <a:xfrm>
              <a:off x="342748" y="816493"/>
              <a:ext cx="1083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61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de section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6565C7-B009-4687-9907-410E671C35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8" y="1835155"/>
            <a:ext cx="8839200" cy="2244961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FA8D5E-B8A5-4C6E-AAE2-6B2F34A73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77986" y="6356350"/>
            <a:ext cx="5236028" cy="365125"/>
          </a:xfrm>
        </p:spPr>
        <p:txBody>
          <a:bodyPr/>
          <a:lstStyle/>
          <a:p>
            <a:r>
              <a:rPr lang="fr-FR" dirty="0"/>
              <a:t>Aurélien Marty </a:t>
            </a:r>
            <a:r>
              <a:rPr lang="fr-FR" dirty="0">
                <a:latin typeface="Alegreya Sans Medium" panose="00000600000000000000" pitchFamily="2" charset="0"/>
              </a:rPr>
              <a:t>pour Les </a:t>
            </a:r>
            <a:r>
              <a:rPr lang="fr-FR" dirty="0" err="1">
                <a:latin typeface="Alegreya Sans Medium" panose="00000600000000000000" pitchFamily="2" charset="0"/>
              </a:rPr>
              <a:t>Bricodeurs</a:t>
            </a:r>
            <a:r>
              <a:rPr lang="fr-FR" dirty="0">
                <a:latin typeface="Alegreya Sans Medium" panose="00000600000000000000" pitchFamily="2" charset="0"/>
              </a:rPr>
              <a:t> - 2019 - (CC)-BY-SA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68BF5453-C135-47CF-84A0-4BBB9AC844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7"/>
          <a:stretch/>
        </p:blipFill>
        <p:spPr>
          <a:xfrm>
            <a:off x="9115245" y="92852"/>
            <a:ext cx="2957453" cy="1098000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BC73988-65D1-4164-9AF9-7EADB5A9B280}"/>
              </a:ext>
            </a:extLst>
          </p:cNvPr>
          <p:cNvCxnSpPr/>
          <p:nvPr userDrawn="1"/>
        </p:nvCxnSpPr>
        <p:spPr>
          <a:xfrm>
            <a:off x="2322945" y="4137718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9" name="Image 28">
            <a:extLst>
              <a:ext uri="{FF2B5EF4-FFF2-40B4-BE49-F238E27FC236}">
                <a16:creationId xmlns:a16="http://schemas.microsoft.com/office/drawing/2014/main" id="{05C06A60-EEB2-41BF-8121-E9F4DEA41C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05" y="6341148"/>
            <a:ext cx="1025363" cy="441757"/>
          </a:xfrm>
          <a:prstGeom prst="rect">
            <a:avLst/>
          </a:prstGeom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6BF49D60-D023-4B80-9C04-0C08838D7B56}"/>
              </a:ext>
            </a:extLst>
          </p:cNvPr>
          <p:cNvGrpSpPr/>
          <p:nvPr userDrawn="1"/>
        </p:nvGrpSpPr>
        <p:grpSpPr>
          <a:xfrm>
            <a:off x="-429989" y="-250370"/>
            <a:ext cx="2618364" cy="2244961"/>
            <a:chOff x="-424546" y="-250370"/>
            <a:chExt cx="2618364" cy="2244961"/>
          </a:xfrm>
        </p:grpSpPr>
        <p:pic>
          <p:nvPicPr>
            <p:cNvPr id="20" name="Graphique 19" descr="Marque-page">
              <a:extLst>
                <a:ext uri="{FF2B5EF4-FFF2-40B4-BE49-F238E27FC236}">
                  <a16:creationId xmlns:a16="http://schemas.microsoft.com/office/drawing/2014/main" id="{B764032F-2FB5-4E06-A6F1-4E57CFC338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-424546" y="-250370"/>
              <a:ext cx="2618364" cy="2244961"/>
            </a:xfrm>
            <a:prstGeom prst="rect">
              <a:avLst/>
            </a:prstGeom>
          </p:spPr>
        </p:pic>
        <p:pic>
          <p:nvPicPr>
            <p:cNvPr id="21" name="Graphique 20" descr="Toque d'étudiant">
              <a:extLst>
                <a:ext uri="{FF2B5EF4-FFF2-40B4-BE49-F238E27FC236}">
                  <a16:creationId xmlns:a16="http://schemas.microsoft.com/office/drawing/2014/main" id="{DFE8B983-B35E-43EC-B2C5-BE642ACF3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55215" y="142709"/>
              <a:ext cx="858841" cy="858841"/>
            </a:xfrm>
            <a:prstGeom prst="rect">
              <a:avLst/>
            </a:prstGeom>
          </p:spPr>
        </p:pic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5F71E3A5-7B34-4BCA-B9FF-42028B632D7F}"/>
                </a:ext>
              </a:extLst>
            </p:cNvPr>
            <p:cNvSpPr txBox="1"/>
            <p:nvPr userDrawn="1"/>
          </p:nvSpPr>
          <p:spPr>
            <a:xfrm>
              <a:off x="342748" y="816493"/>
              <a:ext cx="10837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20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4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6381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A0E978-A6CD-45D2-84FA-1803BAAF4DC2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F8C98D-6381-43F8-ADE2-23A13AD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682843" cy="1325563"/>
          </a:xfrm>
        </p:spPr>
        <p:txBody>
          <a:bodyPr anchor="b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D3486-43C3-4B20-9D01-DF58CFA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62D59-A6C7-4214-86AA-92FFDE5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B14D73-CDCF-4B51-8C01-CEC37D71F7DE}"/>
              </a:ext>
            </a:extLst>
          </p:cNvPr>
          <p:cNvCxnSpPr/>
          <p:nvPr userDrawn="1"/>
        </p:nvCxnSpPr>
        <p:spPr>
          <a:xfrm>
            <a:off x="941615" y="1728784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1B90A8A-623A-45C5-A6AC-454136D27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CC509D-BD0A-4954-A1B4-1CD061DF082E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C2995852-9BA9-4A88-8DDD-7880FF672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B3E572EB-7537-4B8C-98D8-3D591660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EB3008A-E387-467E-9AA7-EE8E121A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2A20C301-04EB-4874-A0AF-2C7DB4D67520}"/>
              </a:ext>
            </a:extLst>
          </p:cNvPr>
          <p:cNvGrpSpPr/>
          <p:nvPr userDrawn="1"/>
        </p:nvGrpSpPr>
        <p:grpSpPr>
          <a:xfrm>
            <a:off x="10109752" y="-508564"/>
            <a:ext cx="2463548" cy="2394846"/>
            <a:chOff x="78564" y="-394264"/>
            <a:chExt cx="2463548" cy="2394846"/>
          </a:xfrm>
        </p:grpSpPr>
        <p:pic>
          <p:nvPicPr>
            <p:cNvPr id="19" name="Graphique 18" descr="Marque-page">
              <a:extLst>
                <a:ext uri="{FF2B5EF4-FFF2-40B4-BE49-F238E27FC236}">
                  <a16:creationId xmlns:a16="http://schemas.microsoft.com/office/drawing/2014/main" id="{B0A0B56F-3714-4E27-894E-093036783F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8564" y="-394264"/>
              <a:ext cx="2463548" cy="2394846"/>
            </a:xfrm>
            <a:prstGeom prst="rect">
              <a:avLst/>
            </a:prstGeom>
          </p:spPr>
        </p:pic>
        <p:pic>
          <p:nvPicPr>
            <p:cNvPr id="20" name="Graphique 19" descr="Toque d'étudiant">
              <a:extLst>
                <a:ext uri="{FF2B5EF4-FFF2-40B4-BE49-F238E27FC236}">
                  <a16:creationId xmlns:a16="http://schemas.microsoft.com/office/drawing/2014/main" id="{29A5AE3A-CE61-4269-BC98-F9C52E8C59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56216" y="282540"/>
              <a:ext cx="708238" cy="708236"/>
            </a:xfrm>
            <a:prstGeom prst="rect">
              <a:avLst/>
            </a:prstGeom>
          </p:spPr>
        </p:pic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C58B0BED-C16A-4155-B60F-3C541D37E8AD}"/>
                </a:ext>
              </a:extLst>
            </p:cNvPr>
            <p:cNvSpPr txBox="1"/>
            <p:nvPr userDrawn="1"/>
          </p:nvSpPr>
          <p:spPr>
            <a:xfrm>
              <a:off x="662635" y="852211"/>
              <a:ext cx="1295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C5D2B8F-39EE-4B77-A633-3262C4B9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5015"/>
            <a:ext cx="10515600" cy="4121948"/>
          </a:xfrm>
        </p:spPr>
        <p:txBody>
          <a:bodyPr anchor="t" anchorCtr="0">
            <a:normAutofit/>
          </a:bodyPr>
          <a:lstStyle>
            <a:lvl1pPr marL="457200" indent="-457200">
              <a:lnSpc>
                <a:spcPct val="114000"/>
              </a:lnSpc>
              <a:buFontTx/>
              <a:buBlip>
                <a:blip r:embed="rId10"/>
              </a:buBlip>
              <a:defRPr sz="2400"/>
            </a:lvl1pPr>
            <a:lvl2pPr marL="800100" indent="-342900">
              <a:lnSpc>
                <a:spcPct val="114000"/>
              </a:lnSpc>
              <a:buFontTx/>
              <a:buBlip>
                <a:blip r:embed="rId11"/>
              </a:buBlip>
              <a:defRPr sz="2000">
                <a:solidFill>
                  <a:schemeClr val="tx2"/>
                </a:solidFill>
              </a:defRPr>
            </a:lvl2pPr>
            <a:lvl3pPr marL="1257300" indent="-342900">
              <a:lnSpc>
                <a:spcPct val="114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57350" indent="-285750">
              <a:lnSpc>
                <a:spcPct val="114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lnSpc>
                <a:spcPct val="114000"/>
              </a:lnSpc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44643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A0E978-A6CD-45D2-84FA-1803BAAF4DC2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Raleway Black" panose="020B0A03030101060003" pitchFamily="34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F8C98D-6381-43F8-ADE2-23A13AD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62691" cy="1325563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D3486-43C3-4B20-9D01-DF58CFA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62D59-A6C7-4214-86AA-92FFDE5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B14D73-CDCF-4B51-8C01-CEC37D71F7DE}"/>
              </a:ext>
            </a:extLst>
          </p:cNvPr>
          <p:cNvCxnSpPr/>
          <p:nvPr userDrawn="1"/>
        </p:nvCxnSpPr>
        <p:spPr>
          <a:xfrm>
            <a:off x="941615" y="1728784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1B90A8A-623A-45C5-A6AC-454136D27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CC509D-BD0A-4954-A1B4-1CD061DF082E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C2995852-9BA9-4A88-8DDD-7880FF672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B3E572EB-7537-4B8C-98D8-3D591660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EB3008A-E387-467E-9AA7-EE8E121A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C5D2B8F-39EE-4B77-A633-3262C4B98DF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89907" y="2055015"/>
            <a:ext cx="1183415" cy="164129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14000"/>
              </a:lnSpc>
              <a:buFontTx/>
              <a:buNone/>
              <a:defRPr sz="11500">
                <a:solidFill>
                  <a:schemeClr val="accent2"/>
                </a:solidFill>
                <a:latin typeface="+mj-lt"/>
              </a:defRPr>
            </a:lvl1pPr>
            <a:lvl2pPr marL="800100" indent="-342900">
              <a:lnSpc>
                <a:spcPct val="114000"/>
              </a:lnSpc>
              <a:buFontTx/>
              <a:buBlip>
                <a:blip r:embed="rId6"/>
              </a:buBlip>
              <a:defRPr>
                <a:solidFill>
                  <a:schemeClr val="tx2"/>
                </a:solidFill>
              </a:defRPr>
            </a:lvl2pPr>
            <a:lvl3pPr marL="1257300" indent="-34290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573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«</a:t>
            </a:r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E25BF3C1-B068-477C-AB34-3373043F665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 rot="10800000">
            <a:off x="9237961" y="3585442"/>
            <a:ext cx="1917178" cy="1849714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14000"/>
              </a:lnSpc>
              <a:buFontTx/>
              <a:buNone/>
              <a:defRPr sz="11500">
                <a:solidFill>
                  <a:schemeClr val="accent2"/>
                </a:solidFill>
                <a:latin typeface="+mj-lt"/>
              </a:defRPr>
            </a:lvl1pPr>
            <a:lvl2pPr marL="800100" indent="-342900">
              <a:lnSpc>
                <a:spcPct val="114000"/>
              </a:lnSpc>
              <a:buFontTx/>
              <a:buBlip>
                <a:blip r:embed="rId6"/>
              </a:buBlip>
              <a:defRPr>
                <a:solidFill>
                  <a:schemeClr val="tx2"/>
                </a:solidFill>
              </a:defRPr>
            </a:lvl2pPr>
            <a:lvl3pPr marL="1257300" indent="-34290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573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« </a:t>
            </a:r>
          </a:p>
        </p:txBody>
      </p:sp>
      <p:sp>
        <p:nvSpPr>
          <p:cNvPr id="24" name="Espace réservé du contenu 2">
            <a:extLst>
              <a:ext uri="{FF2B5EF4-FFF2-40B4-BE49-F238E27FC236}">
                <a16:creationId xmlns:a16="http://schemas.microsoft.com/office/drawing/2014/main" id="{16E0AD25-1006-4F1D-9126-49E9C853782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911691" y="2748183"/>
            <a:ext cx="8221664" cy="2948241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14000"/>
              </a:lnSpc>
              <a:buFontTx/>
              <a:buNone/>
              <a:defRPr sz="4800">
                <a:solidFill>
                  <a:schemeClr val="tx2"/>
                </a:solidFill>
                <a:latin typeface="Raleway Black" panose="020B0A03030101060003" pitchFamily="34" charset="0"/>
              </a:defRPr>
            </a:lvl1pPr>
            <a:lvl2pPr marL="800100" indent="-342900">
              <a:lnSpc>
                <a:spcPct val="114000"/>
              </a:lnSpc>
              <a:buFontTx/>
              <a:buBlip>
                <a:blip r:embed="rId6"/>
              </a:buBlip>
              <a:defRPr>
                <a:solidFill>
                  <a:schemeClr val="tx2"/>
                </a:solidFill>
              </a:defRPr>
            </a:lvl2pPr>
            <a:lvl3pPr marL="1257300" indent="-34290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573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fr-FR" dirty="0"/>
          </a:p>
          <a:p>
            <a:pPr lvl="0"/>
            <a:r>
              <a:rPr lang="fr-FR" dirty="0"/>
              <a:t>                                                                                 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76AA777-B9C6-4F85-8BD8-482B76C32D00}"/>
              </a:ext>
            </a:extLst>
          </p:cNvPr>
          <p:cNvGrpSpPr/>
          <p:nvPr userDrawn="1"/>
        </p:nvGrpSpPr>
        <p:grpSpPr>
          <a:xfrm>
            <a:off x="10109752" y="-508564"/>
            <a:ext cx="2463548" cy="2394846"/>
            <a:chOff x="78564" y="-394264"/>
            <a:chExt cx="2463548" cy="2394846"/>
          </a:xfrm>
        </p:grpSpPr>
        <p:pic>
          <p:nvPicPr>
            <p:cNvPr id="26" name="Graphique 25" descr="Marque-page">
              <a:extLst>
                <a:ext uri="{FF2B5EF4-FFF2-40B4-BE49-F238E27FC236}">
                  <a16:creationId xmlns:a16="http://schemas.microsoft.com/office/drawing/2014/main" id="{89467CB2-A73A-4CFE-ABFB-DC33B953AB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564" y="-394264"/>
              <a:ext cx="2463548" cy="2394846"/>
            </a:xfrm>
            <a:prstGeom prst="rect">
              <a:avLst/>
            </a:prstGeom>
          </p:spPr>
        </p:pic>
        <p:pic>
          <p:nvPicPr>
            <p:cNvPr id="27" name="Graphique 26" descr="Toque d'étudiant">
              <a:extLst>
                <a:ext uri="{FF2B5EF4-FFF2-40B4-BE49-F238E27FC236}">
                  <a16:creationId xmlns:a16="http://schemas.microsoft.com/office/drawing/2014/main" id="{CA386404-962A-4BE5-A6D3-3E9FF3C817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216" y="282540"/>
              <a:ext cx="708238" cy="708236"/>
            </a:xfrm>
            <a:prstGeom prst="rect">
              <a:avLst/>
            </a:prstGeom>
          </p:spPr>
        </p:pic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DA41077F-31C8-46C2-9D11-10ECDB1462FF}"/>
                </a:ext>
              </a:extLst>
            </p:cNvPr>
            <p:cNvSpPr txBox="1"/>
            <p:nvPr userDrawn="1"/>
          </p:nvSpPr>
          <p:spPr>
            <a:xfrm>
              <a:off x="662635" y="852211"/>
              <a:ext cx="1295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875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_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A0E978-A6CD-45D2-84FA-1803BAAF4DC2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D3486-43C3-4B20-9D01-DF58CFA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62D59-A6C7-4214-86AA-92FFDE5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1B90A8A-623A-45C5-A6AC-454136D27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CC509D-BD0A-4954-A1B4-1CD061DF082E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C2995852-9BA9-4A88-8DDD-7880FF672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B3E572EB-7537-4B8C-98D8-3D591660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EB3008A-E387-467E-9AA7-EE8E121A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BC5D2B8F-39EE-4B77-A633-3262C4B98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253841"/>
          </a:xfrm>
        </p:spPr>
        <p:txBody>
          <a:bodyPr anchor="t" anchorCtr="0"/>
          <a:lstStyle>
            <a:lvl1pPr marL="0" indent="0">
              <a:lnSpc>
                <a:spcPct val="114000"/>
              </a:lnSpc>
              <a:buFontTx/>
              <a:buNone/>
              <a:defRPr/>
            </a:lvl1pPr>
            <a:lvl2pPr marL="800100" indent="-342900">
              <a:lnSpc>
                <a:spcPct val="114000"/>
              </a:lnSpc>
              <a:buFontTx/>
              <a:buBlip>
                <a:blip r:embed="rId6"/>
              </a:buBlip>
              <a:defRPr>
                <a:solidFill>
                  <a:schemeClr val="tx2"/>
                </a:solidFill>
              </a:defRPr>
            </a:lvl2pPr>
            <a:lvl3pPr marL="1257300" indent="-34290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3pPr>
            <a:lvl4pPr marL="16573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lnSpc>
                <a:spcPct val="114000"/>
              </a:lnSpc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3E47C7E4-1193-4A1B-8016-22CE22CFC3AB}"/>
              </a:ext>
            </a:extLst>
          </p:cNvPr>
          <p:cNvGrpSpPr/>
          <p:nvPr userDrawn="1"/>
        </p:nvGrpSpPr>
        <p:grpSpPr>
          <a:xfrm>
            <a:off x="10109752" y="-508564"/>
            <a:ext cx="2463548" cy="2394846"/>
            <a:chOff x="78564" y="-394264"/>
            <a:chExt cx="2463548" cy="2394846"/>
          </a:xfrm>
        </p:grpSpPr>
        <p:pic>
          <p:nvPicPr>
            <p:cNvPr id="24" name="Graphique 23" descr="Marque-page">
              <a:extLst>
                <a:ext uri="{FF2B5EF4-FFF2-40B4-BE49-F238E27FC236}">
                  <a16:creationId xmlns:a16="http://schemas.microsoft.com/office/drawing/2014/main" id="{51122C19-988E-46BB-8567-E14266E25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8564" y="-394264"/>
              <a:ext cx="2463548" cy="2394846"/>
            </a:xfrm>
            <a:prstGeom prst="rect">
              <a:avLst/>
            </a:prstGeom>
          </p:spPr>
        </p:pic>
        <p:pic>
          <p:nvPicPr>
            <p:cNvPr id="25" name="Graphique 24" descr="Toque d'étudiant">
              <a:extLst>
                <a:ext uri="{FF2B5EF4-FFF2-40B4-BE49-F238E27FC236}">
                  <a16:creationId xmlns:a16="http://schemas.microsoft.com/office/drawing/2014/main" id="{E80B83D5-9B7B-4E3E-92AC-95494E57A3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56216" y="282540"/>
              <a:ext cx="708238" cy="708236"/>
            </a:xfrm>
            <a:prstGeom prst="rect">
              <a:avLst/>
            </a:prstGeom>
          </p:spPr>
        </p:pic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A35D0FCF-95C5-4D9A-BF8E-E7E6ED79BCB2}"/>
                </a:ext>
              </a:extLst>
            </p:cNvPr>
            <p:cNvSpPr txBox="1"/>
            <p:nvPr userDrawn="1"/>
          </p:nvSpPr>
          <p:spPr>
            <a:xfrm>
              <a:off x="662635" y="852211"/>
              <a:ext cx="12953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École 48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  <a:p>
              <a:pPr algn="ctr"/>
              <a:r>
                <a:rPr lang="fr-FR" sz="1050" cap="all" baseline="0" dirty="0">
                  <a:solidFill>
                    <a:schemeClr val="tx2"/>
                  </a:solidFill>
                  <a:latin typeface="+mj-lt"/>
                </a:rPr>
                <a:t>Promo #1</a:t>
              </a:r>
              <a:endParaRPr lang="fr-FR" sz="1100" cap="all" baseline="0" dirty="0">
                <a:solidFill>
                  <a:schemeClr val="tx2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722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3A0E978-A6CD-45D2-84FA-1803BAAF4DC2}"/>
              </a:ext>
            </a:extLst>
          </p:cNvPr>
          <p:cNvSpPr/>
          <p:nvPr userDrawn="1"/>
        </p:nvSpPr>
        <p:spPr>
          <a:xfrm>
            <a:off x="0" y="6253842"/>
            <a:ext cx="12192000" cy="60415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5F8C98D-6381-43F8-ADE2-23A13AD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1994" cy="1325563"/>
          </a:xfrm>
        </p:spPr>
        <p:txBody>
          <a:bodyPr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B1155A-3AA9-4D2D-AE9D-0120728CA1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13"/>
            <a:ext cx="10515600" cy="4168549"/>
          </a:xfrm>
        </p:spPr>
        <p:txBody>
          <a:bodyPr/>
          <a:lstStyle>
            <a:lvl1pPr marL="457200" indent="-457200">
              <a:buFontTx/>
              <a:buBlip>
                <a:blip r:embed="rId2"/>
              </a:buBlip>
              <a:defRPr/>
            </a:lvl1pPr>
            <a:lvl2pPr marL="800100" indent="-342900">
              <a:buFontTx/>
              <a:buBlip>
                <a:blip r:embed="rId3"/>
              </a:buBlip>
              <a:defRPr>
                <a:solidFill>
                  <a:schemeClr val="tx2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 lang="fr-FR" sz="2000" kern="1200" dirty="0"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6573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4pPr>
            <a:lvl5pPr marL="2114550" indent="-285750"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marL="1257300" lvl="2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64D3486-43C3-4B20-9D01-DF58CFAF9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ctr" defTabSz="914400" rtl="0" eaLnBrk="1" latinLnBrk="0" hangingPunct="1">
              <a:defRPr lang="en-US" sz="1000" kern="1200" smtClean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6562D59-A6C7-4214-86AA-92FFDE57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CDCF13-F32E-4808-81D0-A31EC290D731}"/>
              </a:ext>
            </a:extLst>
          </p:cNvPr>
          <p:cNvSpPr/>
          <p:nvPr userDrawn="1"/>
        </p:nvSpPr>
        <p:spPr>
          <a:xfrm>
            <a:off x="10682583" y="0"/>
            <a:ext cx="1171959" cy="1712524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Graphique 8" descr="Toque d'étudiant">
            <a:extLst>
              <a:ext uri="{FF2B5EF4-FFF2-40B4-BE49-F238E27FC236}">
                <a16:creationId xmlns:a16="http://schemas.microsoft.com/office/drawing/2014/main" id="{257763B4-F0B6-49B6-8F48-95D69B0CE30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23369" y="492864"/>
            <a:ext cx="733010" cy="73301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5C582D6-72BE-4071-88A0-CEFCE6CCCE19}"/>
              </a:ext>
            </a:extLst>
          </p:cNvPr>
          <p:cNvSpPr txBox="1"/>
          <p:nvPr userDrawn="1"/>
        </p:nvSpPr>
        <p:spPr>
          <a:xfrm>
            <a:off x="10790980" y="1128220"/>
            <a:ext cx="997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cap="all" baseline="0" dirty="0">
                <a:solidFill>
                  <a:schemeClr val="tx2"/>
                </a:solidFill>
                <a:latin typeface="+mj-lt"/>
              </a:rPr>
              <a:t>Ecole 48 #1</a:t>
            </a:r>
            <a:endParaRPr lang="fr-FR" sz="1400" cap="all" baseline="0" dirty="0">
              <a:solidFill>
                <a:schemeClr val="tx2"/>
              </a:solidFill>
              <a:latin typeface="+mj-lt"/>
            </a:endParaRP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68B14D73-CDCF-4B51-8C01-CEC37D71F7DE}"/>
              </a:ext>
            </a:extLst>
          </p:cNvPr>
          <p:cNvCxnSpPr/>
          <p:nvPr userDrawn="1"/>
        </p:nvCxnSpPr>
        <p:spPr>
          <a:xfrm>
            <a:off x="941615" y="1728784"/>
            <a:ext cx="1080000" cy="0"/>
          </a:xfrm>
          <a:prstGeom prst="line">
            <a:avLst/>
          </a:prstGeom>
          <a:ln w="762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1B90A8A-623A-45C5-A6AC-454136D27A6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7"/>
          <a:stretch/>
        </p:blipFill>
        <p:spPr>
          <a:xfrm>
            <a:off x="303823" y="6253842"/>
            <a:ext cx="1607868" cy="604158"/>
          </a:xfrm>
          <a:prstGeom prst="rect">
            <a:avLst/>
          </a:prstGeom>
        </p:spPr>
      </p:pic>
      <p:grpSp>
        <p:nvGrpSpPr>
          <p:cNvPr id="14" name="Groupe 13">
            <a:extLst>
              <a:ext uri="{FF2B5EF4-FFF2-40B4-BE49-F238E27FC236}">
                <a16:creationId xmlns:a16="http://schemas.microsoft.com/office/drawing/2014/main" id="{91CC509D-BD0A-4954-A1B4-1CD061DF082E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15" name="Picture 5">
              <a:extLst>
                <a:ext uri="{FF2B5EF4-FFF2-40B4-BE49-F238E27FC236}">
                  <a16:creationId xmlns:a16="http://schemas.microsoft.com/office/drawing/2014/main" id="{C2995852-9BA9-4A88-8DDD-7880FF6722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7">
              <a:extLst>
                <a:ext uri="{FF2B5EF4-FFF2-40B4-BE49-F238E27FC236}">
                  <a16:creationId xmlns:a16="http://schemas.microsoft.com/office/drawing/2014/main" id="{B3E572EB-7537-4B8C-98D8-3D59166058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9">
              <a:extLst>
                <a:ext uri="{FF2B5EF4-FFF2-40B4-BE49-F238E27FC236}">
                  <a16:creationId xmlns:a16="http://schemas.microsoft.com/office/drawing/2014/main" id="{FEB3008A-E387-467E-9AA7-EE8E121ABB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628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303C64-04CB-4E72-A8E0-C8958A2F1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A8F27E-69F3-481F-AA37-F84DC36DD7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1B32215-AD50-4DFC-83C4-0B1E673687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C2E61D-7126-436D-8624-AC870AD88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22EBA2-B55E-4BE8-B48F-D37F69646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75152" y="6369153"/>
            <a:ext cx="5399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2"/>
                </a:solidFill>
                <a:latin typeface="+mn-lt"/>
              </a:defRPr>
            </a:lvl1pPr>
          </a:lstStyle>
          <a:p>
            <a:fld id="{689E9AD0-A978-4072-8F70-33B97032D02B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208DEC5E-938B-415C-A7BD-0FE0680E7C9D}"/>
              </a:ext>
            </a:extLst>
          </p:cNvPr>
          <p:cNvGrpSpPr/>
          <p:nvPr userDrawn="1"/>
        </p:nvGrpSpPr>
        <p:grpSpPr>
          <a:xfrm>
            <a:off x="10980666" y="6418966"/>
            <a:ext cx="931232" cy="258750"/>
            <a:chOff x="391885" y="6347570"/>
            <a:chExt cx="931232" cy="258750"/>
          </a:xfrm>
        </p:grpSpPr>
        <p:pic>
          <p:nvPicPr>
            <p:cNvPr id="9" name="Picture 5">
              <a:extLst>
                <a:ext uri="{FF2B5EF4-FFF2-40B4-BE49-F238E27FC236}">
                  <a16:creationId xmlns:a16="http://schemas.microsoft.com/office/drawing/2014/main" id="{0725FDC4-1F56-46D3-B0FE-382678C9AB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91885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>
              <a:extLst>
                <a:ext uri="{FF2B5EF4-FFF2-40B4-BE49-F238E27FC236}">
                  <a16:creationId xmlns:a16="http://schemas.microsoft.com/office/drawing/2014/main" id="{1EFA05EA-DCA6-4C4A-9910-C413297A33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41026" y="634757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9">
              <a:extLst>
                <a:ext uri="{FF2B5EF4-FFF2-40B4-BE49-F238E27FC236}">
                  <a16:creationId xmlns:a16="http://schemas.microsoft.com/office/drawing/2014/main" id="{2342C0D1-0F1B-4E84-AD2B-4AC729014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71117" y="6354320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1175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70" r:id="rId4"/>
    <p:sldLayoutId id="2147483672" r:id="rId5"/>
    <p:sldLayoutId id="2147483669" r:id="rId6"/>
    <p:sldLayoutId id="2147483673" r:id="rId7"/>
    <p:sldLayoutId id="2147483671" r:id="rId8"/>
    <p:sldLayoutId id="2147483650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fr-FR" sz="5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lut@lesbricodeurs.fr" TargetMode="Externa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ydden.com/outil-comment-optimiser-ma-newsletter-mailchimp/" TargetMode="External"/><Relationship Id="rId2" Type="http://schemas.openxmlformats.org/officeDocument/2006/relationships/hyperlink" Target="https://wydden.com/outil-comment-optimiser-mon-utilisation-de-mes-listes-mailchimp/" TargetMode="Externa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jpg"/><Relationship Id="rId5" Type="http://schemas.openxmlformats.org/officeDocument/2006/relationships/hyperlink" Target="https://fr.mailjet.com/blog/news/adaptez-strategie-emailing/?utm_source=newsletter&amp;utm_medium=email&amp;utm_campaign=NL_FR_2019_07_11" TargetMode="External"/><Relationship Id="rId4" Type="http://schemas.openxmlformats.org/officeDocument/2006/relationships/hyperlink" Target="https://mailchimp.com/fr/help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earch.creativecommons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mailchimp.com/" TargetMode="External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hyperlink" Target="https://fr.sendinblue.com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framalistes.org/sympa" TargetMode="External"/><Relationship Id="rId5" Type="http://schemas.openxmlformats.org/officeDocument/2006/relationships/image" Target="../media/image25.png"/><Relationship Id="rId4" Type="http://schemas.openxmlformats.org/officeDocument/2006/relationships/hyperlink" Target="https://fr.mailjet.com/" TargetMode="External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mojipedia.org/microsoft/windows-10-may-2019-update/relieved-fac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7A0D0DE9-205A-4D7E-8F9F-1C8CB24995BF}"/>
              </a:ext>
            </a:extLst>
          </p:cNvPr>
          <p:cNvSpPr txBox="1"/>
          <p:nvPr/>
        </p:nvSpPr>
        <p:spPr>
          <a:xfrm>
            <a:off x="141968" y="6359315"/>
            <a:ext cx="11908064" cy="425569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fr-FR" sz="1050" dirty="0">
                <a:solidFill>
                  <a:schemeClr val="accent2"/>
                </a:solidFill>
              </a:rPr>
              <a:t>Les Bricodeurs – </a:t>
            </a:r>
            <a:r>
              <a:rPr lang="fr-FR" sz="1050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salut@lesbricodeurs.fr</a:t>
            </a:r>
            <a:r>
              <a:rPr lang="fr-FR" sz="1050" dirty="0">
                <a:solidFill>
                  <a:schemeClr val="accent2"/>
                </a:solidFill>
              </a:rPr>
              <a:t> - Creative Commons (CC)-BY-SA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B667EE-09E4-4153-9FE9-14F2D9EE90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La newsletter : </a:t>
            </a:r>
            <a:br>
              <a:rPr lang="fr-FR" dirty="0"/>
            </a:br>
            <a:r>
              <a:rPr lang="fr-FR" dirty="0"/>
              <a:t>un outil au service de </a:t>
            </a:r>
            <a:br>
              <a:rPr lang="fr-FR" dirty="0"/>
            </a:br>
            <a:r>
              <a:rPr lang="fr-FR" strike="sngStrike" dirty="0"/>
              <a:t>vos clients </a:t>
            </a:r>
            <a:r>
              <a:rPr lang="fr-FR" dirty="0"/>
              <a:t>votre communauté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39A47C-9E6D-4AEA-BE69-F13234EF44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Aurélien Marty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Référent numérique et médiation #1</a:t>
            </a:r>
          </a:p>
          <a:p>
            <a:pPr algn="l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1400" dirty="0"/>
              <a:t>Juillet 2019 - 4h </a:t>
            </a:r>
          </a:p>
        </p:txBody>
      </p:sp>
    </p:spTree>
    <p:extLst>
      <p:ext uri="{BB962C8B-B14F-4D97-AF65-F5344CB8AC3E}">
        <p14:creationId xmlns:p14="http://schemas.microsoft.com/office/powerpoint/2010/main" val="131795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 preferRelativeResize="0"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2" b="-6937"/>
          <a:stretch/>
        </p:blipFill>
        <p:spPr>
          <a:xfrm>
            <a:off x="0" y="-177800"/>
            <a:ext cx="12192000" cy="7035800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976E2-3F0E-45E9-ADD9-3C8840511342}"/>
              </a:ext>
            </a:extLst>
          </p:cNvPr>
          <p:cNvSpPr/>
          <p:nvPr/>
        </p:nvSpPr>
        <p:spPr>
          <a:xfrm>
            <a:off x="7963787" y="5323676"/>
            <a:ext cx="3950090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0541B3-3A8E-4672-91AF-F556A096D55F}"/>
              </a:ext>
            </a:extLst>
          </p:cNvPr>
          <p:cNvSpPr txBox="1"/>
          <p:nvPr/>
        </p:nvSpPr>
        <p:spPr>
          <a:xfrm>
            <a:off x="2734233" y="5109298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CALL TO ACTION !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4736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Une newsletter = un 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 fontScale="70000" lnSpcReduction="20000"/>
          </a:bodyPr>
          <a:lstStyle/>
          <a:p>
            <a:r>
              <a:rPr lang="fr-FR" dirty="0"/>
              <a:t>Abonnez-vous !</a:t>
            </a:r>
          </a:p>
          <a:p>
            <a:pPr lvl="1"/>
            <a:r>
              <a:rPr lang="fr-FR" dirty="0"/>
              <a:t>Suivez nous sur les réseaux sociaux</a:t>
            </a:r>
            <a:br>
              <a:rPr lang="fr-FR" dirty="0"/>
            </a:br>
            <a:endParaRPr lang="fr-FR" dirty="0"/>
          </a:p>
          <a:p>
            <a:r>
              <a:rPr lang="fr-FR" dirty="0"/>
              <a:t>Information</a:t>
            </a:r>
          </a:p>
          <a:p>
            <a:pPr lvl="1"/>
            <a:r>
              <a:rPr lang="fr-FR" dirty="0"/>
              <a:t>En savoir plus</a:t>
            </a:r>
          </a:p>
          <a:p>
            <a:pPr lvl="1"/>
            <a:r>
              <a:rPr lang="fr-FR" dirty="0"/>
              <a:t>Veille</a:t>
            </a:r>
            <a:br>
              <a:rPr lang="fr-FR" dirty="0"/>
            </a:br>
            <a:endParaRPr lang="fr-FR" dirty="0"/>
          </a:p>
          <a:p>
            <a:r>
              <a:rPr lang="fr-FR" dirty="0"/>
              <a:t>Venez </a:t>
            </a:r>
          </a:p>
          <a:p>
            <a:pPr lvl="1"/>
            <a:r>
              <a:rPr lang="fr-FR" dirty="0"/>
              <a:t>A notre événement</a:t>
            </a:r>
          </a:p>
          <a:p>
            <a:pPr lvl="1"/>
            <a:r>
              <a:rPr lang="fr-FR" dirty="0"/>
              <a:t>Prendre un café</a:t>
            </a:r>
          </a:p>
          <a:p>
            <a:pPr lvl="1"/>
            <a:r>
              <a:rPr lang="fr-FR" dirty="0"/>
              <a:t>Etc...</a:t>
            </a:r>
            <a:br>
              <a:rPr lang="fr-FR" dirty="0"/>
            </a:br>
            <a:endParaRPr lang="fr-FR" dirty="0"/>
          </a:p>
          <a:p>
            <a:r>
              <a:rPr lang="fr-FR" dirty="0"/>
              <a:t>Vendre</a:t>
            </a:r>
          </a:p>
          <a:p>
            <a:pPr lvl="1"/>
            <a:r>
              <a:rPr lang="fr-FR" dirty="0"/>
              <a:t>Un produit</a:t>
            </a:r>
          </a:p>
          <a:p>
            <a:pPr lvl="1"/>
            <a:r>
              <a:rPr lang="fr-FR" dirty="0"/>
              <a:t>Un service</a:t>
            </a:r>
          </a:p>
          <a:p>
            <a:pPr lvl="1"/>
            <a:r>
              <a:rPr lang="fr-FR" dirty="0"/>
              <a:t>Livre blanc, catalogue… (produits gratuit)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27B36A8-5ECA-4D8C-BFB6-7DA4726A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981200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49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boutons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4D3012-79A3-47B9-9C8A-C28F96AF7FF8}"/>
              </a:ext>
            </a:extLst>
          </p:cNvPr>
          <p:cNvSpPr/>
          <p:nvPr/>
        </p:nvSpPr>
        <p:spPr>
          <a:xfrm>
            <a:off x="952500" y="1997074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Inscription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031536-859A-4974-87B3-A9117E38CE1C}"/>
              </a:ext>
            </a:extLst>
          </p:cNvPr>
          <p:cNvSpPr/>
          <p:nvPr/>
        </p:nvSpPr>
        <p:spPr>
          <a:xfrm>
            <a:off x="4737100" y="1997074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Commander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A4C303-D1C6-4DC1-A336-0E6D68B3142A}"/>
              </a:ext>
            </a:extLst>
          </p:cNvPr>
          <p:cNvSpPr/>
          <p:nvPr/>
        </p:nvSpPr>
        <p:spPr>
          <a:xfrm>
            <a:off x="8356600" y="1997074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J’achète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A3B49E-85F7-4943-B3D5-25373AE93F4D}"/>
              </a:ext>
            </a:extLst>
          </p:cNvPr>
          <p:cNvSpPr/>
          <p:nvPr/>
        </p:nvSpPr>
        <p:spPr>
          <a:xfrm>
            <a:off x="952500" y="5206998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Je m’inscris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175EC4-36B7-411B-A248-222121A29B70}"/>
              </a:ext>
            </a:extLst>
          </p:cNvPr>
          <p:cNvSpPr/>
          <p:nvPr/>
        </p:nvSpPr>
        <p:spPr>
          <a:xfrm>
            <a:off x="4737100" y="3086100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Je commande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001818-598C-4885-89DF-F71A6300734F}"/>
              </a:ext>
            </a:extLst>
          </p:cNvPr>
          <p:cNvSpPr/>
          <p:nvPr/>
        </p:nvSpPr>
        <p:spPr>
          <a:xfrm>
            <a:off x="952500" y="4146549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Participer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DBF3E-57FB-4D45-9720-1BB7FA42508A}"/>
              </a:ext>
            </a:extLst>
          </p:cNvPr>
          <p:cNvSpPr/>
          <p:nvPr/>
        </p:nvSpPr>
        <p:spPr>
          <a:xfrm>
            <a:off x="952500" y="3086100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Je participe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66996E-27BF-4D9E-AAA5-E3902FDE06AD}"/>
              </a:ext>
            </a:extLst>
          </p:cNvPr>
          <p:cNvSpPr/>
          <p:nvPr/>
        </p:nvSpPr>
        <p:spPr>
          <a:xfrm>
            <a:off x="4737100" y="4145757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J’adhère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A24BB54-953E-4B6F-9CAB-6E9F6125914A}"/>
              </a:ext>
            </a:extLst>
          </p:cNvPr>
          <p:cNvSpPr/>
          <p:nvPr/>
        </p:nvSpPr>
        <p:spPr>
          <a:xfrm>
            <a:off x="4737100" y="5205414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Participation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4F89EE4-A339-4DEE-9B87-68391621DB92}"/>
              </a:ext>
            </a:extLst>
          </p:cNvPr>
          <p:cNvSpPr/>
          <p:nvPr/>
        </p:nvSpPr>
        <p:spPr>
          <a:xfrm>
            <a:off x="8356600" y="3086100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Réservation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2EC9E7-37EC-4827-8468-7722FEE81A76}"/>
              </a:ext>
            </a:extLst>
          </p:cNvPr>
          <p:cNvSpPr/>
          <p:nvPr/>
        </p:nvSpPr>
        <p:spPr>
          <a:xfrm>
            <a:off x="8356600" y="4175126"/>
            <a:ext cx="3162300" cy="863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>
                <a:solidFill>
                  <a:schemeClr val="tx1"/>
                </a:solidFill>
              </a:rPr>
              <a:t>Je réserve</a:t>
            </a:r>
          </a:p>
        </p:txBody>
      </p:sp>
      <p:pic>
        <p:nvPicPr>
          <p:cNvPr id="4097" name="Picture 1" descr="Computer Mouse on Microsoft Windows 10 May 2019 Update">
            <a:extLst>
              <a:ext uri="{FF2B5EF4-FFF2-40B4-BE49-F238E27FC236}">
                <a16:creationId xmlns:a16="http://schemas.microsoft.com/office/drawing/2014/main" id="{5206C7ED-6480-451F-A065-597B0A282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50" y="788986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70A51929-9AA6-4D40-AB47-E67584200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50" y="4914070"/>
            <a:ext cx="825500" cy="104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219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principe de l’entonnoir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 fontScale="92500" lnSpcReduction="20000"/>
          </a:bodyPr>
          <a:lstStyle/>
          <a:p>
            <a:endParaRPr lang="fr-FR" dirty="0"/>
          </a:p>
          <a:p>
            <a:pPr marL="0" indent="0">
              <a:buNone/>
            </a:pPr>
            <a:r>
              <a:rPr lang="fr-FR" b="1" i="1" dirty="0"/>
              <a:t>Du contact à la vente </a:t>
            </a:r>
            <a:br>
              <a:rPr lang="fr-FR" b="1" i="1" dirty="0"/>
            </a:br>
            <a:endParaRPr lang="fr-FR" b="1" i="1" dirty="0"/>
          </a:p>
          <a:p>
            <a:r>
              <a:rPr lang="fr-FR" dirty="0"/>
              <a:t>Combien d’envoi ? </a:t>
            </a:r>
          </a:p>
          <a:p>
            <a:r>
              <a:rPr lang="fr-FR" dirty="0"/>
              <a:t>Combien de rebonds ?</a:t>
            </a:r>
          </a:p>
          <a:p>
            <a:r>
              <a:rPr lang="fr-FR" dirty="0"/>
              <a:t>Le taux d’ouverture</a:t>
            </a:r>
          </a:p>
          <a:p>
            <a:r>
              <a:rPr lang="fr-FR" dirty="0"/>
              <a:t>Le taux de clic</a:t>
            </a:r>
          </a:p>
          <a:p>
            <a:r>
              <a:rPr lang="fr-FR" dirty="0"/>
              <a:t>Le taux d’action </a:t>
            </a:r>
          </a:p>
          <a:p>
            <a:pPr lvl="1"/>
            <a:r>
              <a:rPr lang="fr-FR" dirty="0"/>
              <a:t>Vente, participation, abonnement, téléchargement…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i="1" dirty="0"/>
              <a:t>Quels retours sur investissement ? 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8DA258-E049-4E13-99D4-BA3232E1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977676"/>
            <a:ext cx="5651500" cy="24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listes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/>
          </a:bodyPr>
          <a:lstStyle/>
          <a:p>
            <a:r>
              <a:rPr lang="fr-FR" dirty="0"/>
              <a:t>Créer son formulaire d’abonnement</a:t>
            </a:r>
          </a:p>
          <a:p>
            <a:r>
              <a:rPr lang="fr-FR" dirty="0"/>
              <a:t>Créer ses listes et ses segments</a:t>
            </a:r>
          </a:p>
          <a:p>
            <a:r>
              <a:rPr lang="fr-FR" dirty="0"/>
              <a:t>Respecter le RGPD (Opt-in et Opt-Out)</a:t>
            </a:r>
          </a:p>
          <a:p>
            <a:r>
              <a:rPr lang="fr-FR" dirty="0"/>
              <a:t>A/B </a:t>
            </a:r>
            <a:r>
              <a:rPr lang="fr-FR" dirty="0" err="1"/>
              <a:t>Testing</a:t>
            </a:r>
            <a:endParaRPr lang="fr-FR" dirty="0"/>
          </a:p>
          <a:p>
            <a:pPr lvl="1"/>
            <a:r>
              <a:rPr lang="fr-FR" dirty="0"/>
              <a:t>Envoi de contenu différents</a:t>
            </a:r>
          </a:p>
          <a:p>
            <a:pPr lvl="1"/>
            <a:r>
              <a:rPr lang="fr-FR" dirty="0"/>
              <a:t>Deux temporalités différentes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2049" name="Picture 1" descr="Green Book on Microsoft Windows 10 May 2019 Update">
            <a:extLst>
              <a:ext uri="{FF2B5EF4-FFF2-40B4-BE49-F238E27FC236}">
                <a16:creationId xmlns:a16="http://schemas.microsoft.com/office/drawing/2014/main" id="{8E073FEC-CC09-4626-9958-6A37640AA3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882" y="647700"/>
            <a:ext cx="905539" cy="90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247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0"/>
          <a:stretch/>
        </p:blipFill>
        <p:spPr>
          <a:xfrm>
            <a:off x="0" y="12699"/>
            <a:ext cx="12192000" cy="6330985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976E2-3F0E-45E9-ADD9-3C8840511342}"/>
              </a:ext>
            </a:extLst>
          </p:cNvPr>
          <p:cNvSpPr/>
          <p:nvPr/>
        </p:nvSpPr>
        <p:spPr>
          <a:xfrm>
            <a:off x="5334000" y="4993476"/>
            <a:ext cx="6579878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0541B3-3A8E-4672-91AF-F556A096D55F}"/>
              </a:ext>
            </a:extLst>
          </p:cNvPr>
          <p:cNvSpPr txBox="1"/>
          <p:nvPr/>
        </p:nvSpPr>
        <p:spPr>
          <a:xfrm>
            <a:off x="2697452" y="4774024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ECRITURE (HYPER) EFFICACE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75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trike="sngStrike" dirty="0"/>
              <a:t>L’écriture</a:t>
            </a:r>
            <a:r>
              <a:rPr lang="fr-FR" dirty="0"/>
              <a:t>  La réécriture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/>
          </a:bodyPr>
          <a:lstStyle/>
          <a:p>
            <a:r>
              <a:rPr lang="fr-FR" dirty="0"/>
              <a:t>La synthèse : </a:t>
            </a:r>
          </a:p>
          <a:p>
            <a:pPr lvl="1"/>
            <a:r>
              <a:rPr lang="fr-FR" dirty="0"/>
              <a:t>Agenda </a:t>
            </a:r>
          </a:p>
          <a:p>
            <a:pPr lvl="1"/>
            <a:r>
              <a:rPr lang="fr-FR" dirty="0"/>
              <a:t>Articles de blogs</a:t>
            </a:r>
          </a:p>
          <a:p>
            <a:pPr lvl="1"/>
            <a:r>
              <a:rPr lang="fr-FR" dirty="0"/>
              <a:t>Réseaux sociaux </a:t>
            </a:r>
          </a:p>
          <a:p>
            <a:pPr lvl="1"/>
            <a:r>
              <a:rPr lang="fr-FR" dirty="0"/>
              <a:t>On se pose...</a:t>
            </a:r>
          </a:p>
          <a:p>
            <a:r>
              <a:rPr lang="fr-FR" dirty="0"/>
              <a:t>Court, Bref, Direct…</a:t>
            </a:r>
          </a:p>
          <a:p>
            <a:r>
              <a:rPr lang="fr-FR" dirty="0"/>
              <a:t>Super objet de mail : première ligne qui fait tout</a:t>
            </a:r>
          </a:p>
          <a:p>
            <a:pPr lvl="1"/>
            <a:r>
              <a:rPr lang="fr-FR" dirty="0"/>
              <a:t>Jouer avec les émotions, </a:t>
            </a:r>
            <a:r>
              <a:rPr lang="fr-FR" dirty="0" err="1"/>
              <a:t>save</a:t>
            </a:r>
            <a:r>
              <a:rPr lang="fr-FR" dirty="0"/>
              <a:t> the date, emojis, jouer avec l’actu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1025" name="Picture 1" descr="Pencil on Microsoft Windows 10 May 2019 Update">
            <a:extLst>
              <a:ext uri="{FF2B5EF4-FFF2-40B4-BE49-F238E27FC236}">
                <a16:creationId xmlns:a16="http://schemas.microsoft.com/office/drawing/2014/main" id="{85DE2D50-EFDB-421A-AA09-25284181E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351" y="898488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62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3684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976E2-3F0E-45E9-ADD9-3C8840511342}"/>
              </a:ext>
            </a:extLst>
          </p:cNvPr>
          <p:cNvSpPr/>
          <p:nvPr/>
        </p:nvSpPr>
        <p:spPr>
          <a:xfrm>
            <a:off x="0" y="5349076"/>
            <a:ext cx="5792478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0541B3-3A8E-4672-91AF-F556A096D55F}"/>
              </a:ext>
            </a:extLst>
          </p:cNvPr>
          <p:cNvSpPr txBox="1"/>
          <p:nvPr/>
        </p:nvSpPr>
        <p:spPr>
          <a:xfrm>
            <a:off x="-3487448" y="5148991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(SUPERS) BEAUX VISUELS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19838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visuels qui claquent !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/>
          </a:bodyPr>
          <a:lstStyle/>
          <a:p>
            <a:r>
              <a:rPr lang="fr-FR" dirty="0"/>
              <a:t>Selon la charte graphique de l’entreprise</a:t>
            </a:r>
          </a:p>
          <a:p>
            <a:pPr lvl="1"/>
            <a:r>
              <a:rPr lang="fr-FR" dirty="0"/>
              <a:t>Police</a:t>
            </a:r>
          </a:p>
          <a:p>
            <a:pPr lvl="1"/>
            <a:r>
              <a:rPr lang="fr-FR" dirty="0"/>
              <a:t>Couleurs… etc…</a:t>
            </a:r>
          </a:p>
          <a:p>
            <a:r>
              <a:rPr lang="fr-FR" dirty="0"/>
              <a:t>Des images qui claquent !</a:t>
            </a:r>
          </a:p>
          <a:p>
            <a:r>
              <a:rPr lang="fr-FR" dirty="0"/>
              <a:t>Au gré des actus et des saisons</a:t>
            </a:r>
          </a:p>
          <a:p>
            <a:pPr lvl="1"/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3073" name="Picture 1" descr="Camera With Flash on Microsoft Windows 10 May 2019 Update">
            <a:extLst>
              <a:ext uri="{FF2B5EF4-FFF2-40B4-BE49-F238E27FC236}">
                <a16:creationId xmlns:a16="http://schemas.microsoft.com/office/drawing/2014/main" id="{BAD532CA-25D2-48E1-8703-5D85FBAF6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2649279"/>
            <a:ext cx="1559442" cy="155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983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7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343684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5775DAEE-A552-43BB-91BF-BFCB5F763AB5}"/>
              </a:ext>
            </a:extLst>
          </p:cNvPr>
          <p:cNvSpPr/>
          <p:nvPr/>
        </p:nvSpPr>
        <p:spPr>
          <a:xfrm>
            <a:off x="466727" y="3590285"/>
            <a:ext cx="3460750" cy="117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</a:rPr>
              <a:t>Une</a:t>
            </a:r>
            <a:r>
              <a:rPr lang="fr-FR" sz="1400" dirty="0"/>
              <a:t> </a:t>
            </a:r>
            <a:r>
              <a:rPr lang="fr-FR" sz="2800" dirty="0">
                <a:solidFill>
                  <a:schemeClr val="tx2"/>
                </a:solidFill>
                <a:latin typeface="+mj-lt"/>
              </a:rPr>
              <a:t>audience</a:t>
            </a:r>
            <a:br>
              <a:rPr lang="fr-FR" sz="2800" dirty="0">
                <a:solidFill>
                  <a:schemeClr val="tx2"/>
                </a:solidFill>
                <a:latin typeface="+mj-lt"/>
              </a:rPr>
            </a:br>
            <a:r>
              <a:rPr lang="fr-FR" sz="2400" dirty="0">
                <a:solidFill>
                  <a:schemeClr val="tx2"/>
                </a:solidFill>
                <a:latin typeface="+mj-lt"/>
              </a:rPr>
              <a:t>(une communauté)</a:t>
            </a:r>
            <a:r>
              <a:rPr lang="fr-FR" sz="1200" dirty="0"/>
              <a:t> </a:t>
            </a:r>
            <a:endParaRPr lang="fr-FR" sz="1400" dirty="0"/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6DED7BA3-1EBB-42F7-A2F0-85AD7E6C0C4A}"/>
              </a:ext>
            </a:extLst>
          </p:cNvPr>
          <p:cNvSpPr/>
          <p:nvPr/>
        </p:nvSpPr>
        <p:spPr>
          <a:xfrm>
            <a:off x="8305800" y="3599827"/>
            <a:ext cx="3460750" cy="117602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</a:rPr>
              <a:t>Call to Action !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E3CB5A25-86AF-492D-9BAB-B702A5B002FA}"/>
              </a:ext>
            </a:extLst>
          </p:cNvPr>
          <p:cNvSpPr/>
          <p:nvPr/>
        </p:nvSpPr>
        <p:spPr>
          <a:xfrm>
            <a:off x="4633913" y="3599827"/>
            <a:ext cx="2965450" cy="333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Visuels 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E88327FF-9D58-44C0-B3A2-65E4C6639DAA}"/>
              </a:ext>
            </a:extLst>
          </p:cNvPr>
          <p:cNvSpPr/>
          <p:nvPr/>
        </p:nvSpPr>
        <p:spPr>
          <a:xfrm>
            <a:off x="4633913" y="4131715"/>
            <a:ext cx="2965450" cy="333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Texte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E871F669-BA6F-4784-B01E-B8ECCFC8CBFD}"/>
              </a:ext>
            </a:extLst>
          </p:cNvPr>
          <p:cNvSpPr/>
          <p:nvPr/>
        </p:nvSpPr>
        <p:spPr>
          <a:xfrm>
            <a:off x="4633913" y="4663603"/>
            <a:ext cx="2965450" cy="3331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Bouton</a:t>
            </a:r>
            <a:r>
              <a:rPr lang="fr-FR" sz="28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8D714ECA-2511-48E0-8E6D-725FCF77A43C}"/>
              </a:ext>
            </a:extLst>
          </p:cNvPr>
          <p:cNvSpPr/>
          <p:nvPr/>
        </p:nvSpPr>
        <p:spPr>
          <a:xfrm>
            <a:off x="3678238" y="754275"/>
            <a:ext cx="4876800" cy="145516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2"/>
                </a:solidFill>
                <a:latin typeface="+mj-lt"/>
              </a:rPr>
              <a:t>UNE NEWSLETTER</a:t>
            </a:r>
          </a:p>
          <a:p>
            <a:pPr algn="ctr"/>
            <a:r>
              <a:rPr lang="fr-FR" sz="3600" dirty="0">
                <a:solidFill>
                  <a:schemeClr val="tx2"/>
                </a:solidFill>
                <a:latin typeface="+mj-lt"/>
              </a:rPr>
              <a:t>EST EGAL À :</a:t>
            </a:r>
          </a:p>
          <a:p>
            <a:pPr algn="ctr"/>
            <a:r>
              <a:rPr lang="fr-FR" sz="28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  <p:pic>
        <p:nvPicPr>
          <p:cNvPr id="6146" name="Picture 2" descr="Heavy Plus Sign on Microsoft Windows 10 May 2019 Update">
            <a:extLst>
              <a:ext uri="{FF2B5EF4-FFF2-40B4-BE49-F238E27FC236}">
                <a16:creationId xmlns:a16="http://schemas.microsoft.com/office/drawing/2014/main" id="{466BF702-0BC8-4979-A548-957B11356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301" y="3953369"/>
            <a:ext cx="511475" cy="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eavy Plus Sign on Microsoft Windows 10 May 2019 Update">
            <a:extLst>
              <a:ext uri="{FF2B5EF4-FFF2-40B4-BE49-F238E27FC236}">
                <a16:creationId xmlns:a16="http://schemas.microsoft.com/office/drawing/2014/main" id="{89328A77-E46E-4A68-8407-8A2E30908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4001" y="4014975"/>
            <a:ext cx="511475" cy="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74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Objectifs pédagogiques</a:t>
            </a:r>
            <a:endParaRPr lang="fr-FR" cap="none" dirty="0">
              <a:latin typeface="+mn-lt"/>
            </a:endParaRPr>
          </a:p>
        </p:txBody>
      </p:sp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F13CB26-E39B-40EE-81DD-F2EC775D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74572" y="6319157"/>
            <a:ext cx="5442856" cy="489857"/>
          </a:xfrm>
        </p:spPr>
        <p:txBody>
          <a:bodyPr/>
          <a:lstStyle/>
          <a:p>
            <a:r>
              <a:rPr lang="fr-FR" dirty="0" err="1"/>
              <a:t>Mouchira</a:t>
            </a:r>
            <a:r>
              <a:rPr lang="fr-FR" dirty="0"/>
              <a:t> </a:t>
            </a:r>
            <a:r>
              <a:rPr lang="fr-FR" dirty="0" err="1"/>
              <a:t>Labidi</a:t>
            </a:r>
            <a:r>
              <a:rPr lang="fr-FR" dirty="0"/>
              <a:t> pour Les Bricodeurs - 2019 - (CC)-BY-SA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48A152C0-19FC-4F6E-99B1-6EB1320A93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Découvrir les différents outils de newsletter</a:t>
            </a:r>
          </a:p>
          <a:p>
            <a:r>
              <a:rPr lang="fr-FR" dirty="0"/>
              <a:t>Appliquer la logique des cours précédents sur les newsletters</a:t>
            </a:r>
            <a:br>
              <a:rPr lang="fr-FR" dirty="0"/>
            </a:br>
            <a:r>
              <a:rPr lang="fr-FR" dirty="0"/>
              <a:t> </a:t>
            </a:r>
            <a:r>
              <a:rPr lang="fr-FR" sz="1600" dirty="0"/>
              <a:t>(webmarketing, communication numérique, visuels, rédaction)</a:t>
            </a:r>
          </a:p>
          <a:p>
            <a:r>
              <a:rPr lang="fr-FR" dirty="0"/>
              <a:t>Comprendre l’importance des statistiques</a:t>
            </a:r>
          </a:p>
          <a:p>
            <a:r>
              <a:rPr lang="fr-FR" dirty="0"/>
              <a:t>Apprendre à créer des newsletters pertinentes et percutantes</a:t>
            </a:r>
          </a:p>
          <a:p>
            <a:r>
              <a:rPr lang="fr-FR" dirty="0"/>
              <a:t>Apprendre à bâtir une audience avec l’outil de newsletter</a:t>
            </a:r>
          </a:p>
        </p:txBody>
      </p:sp>
      <p:pic>
        <p:nvPicPr>
          <p:cNvPr id="2049" name="Picture 1" descr="Light Bulb on Microsoft Windows 10 May 2019 Update">
            <a:extLst>
              <a:ext uri="{FF2B5EF4-FFF2-40B4-BE49-F238E27FC236}">
                <a16:creationId xmlns:a16="http://schemas.microsoft.com/office/drawing/2014/main" id="{CF9F6430-AB63-445E-B38C-6DFDBBEA6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404" y="1027906"/>
            <a:ext cx="590107" cy="59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9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2086" y="-88901"/>
            <a:ext cx="8859914" cy="6330985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A088EFA-3DE2-4F5A-B8E2-5D3B95390B3C}"/>
              </a:ext>
            </a:extLst>
          </p:cNvPr>
          <p:cNvSpPr/>
          <p:nvPr/>
        </p:nvSpPr>
        <p:spPr>
          <a:xfrm>
            <a:off x="552622" y="514316"/>
            <a:ext cx="2190578" cy="1200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Que disent les stats ?</a:t>
            </a:r>
            <a:endParaRPr lang="fr-FR" sz="1200" dirty="0"/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0CA5BAB1-BD23-4CE9-92F5-3AB224EC4302}"/>
              </a:ext>
            </a:extLst>
          </p:cNvPr>
          <p:cNvSpPr/>
          <p:nvPr/>
        </p:nvSpPr>
        <p:spPr>
          <a:xfrm>
            <a:off x="552622" y="2444716"/>
            <a:ext cx="2190578" cy="1200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Amélioration </a:t>
            </a:r>
            <a:endParaRPr lang="fr-FR" sz="1200" dirty="0"/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4B2C6951-C6E5-41D4-A0FC-77215949CFBC}"/>
              </a:ext>
            </a:extLst>
          </p:cNvPr>
          <p:cNvSpPr/>
          <p:nvPr/>
        </p:nvSpPr>
        <p:spPr>
          <a:xfrm>
            <a:off x="552622" y="4476716"/>
            <a:ext cx="2190578" cy="120018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Newsletter 2</a:t>
            </a:r>
            <a:endParaRPr lang="fr-FR" sz="1200" dirty="0"/>
          </a:p>
        </p:txBody>
      </p:sp>
      <p:pic>
        <p:nvPicPr>
          <p:cNvPr id="13" name="Graphique 12" descr="Flèche : tout droit">
            <a:extLst>
              <a:ext uri="{FF2B5EF4-FFF2-40B4-BE49-F238E27FC236}">
                <a16:creationId xmlns:a16="http://schemas.microsoft.com/office/drawing/2014/main" id="{0D6B1540-5090-4AE2-819E-747CE505E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74861" y="1806558"/>
            <a:ext cx="546100" cy="546100"/>
          </a:xfrm>
          <a:prstGeom prst="rect">
            <a:avLst/>
          </a:prstGeom>
        </p:spPr>
      </p:pic>
      <p:pic>
        <p:nvPicPr>
          <p:cNvPr id="14" name="Graphique 13" descr="Flèche : tout droit">
            <a:extLst>
              <a:ext uri="{FF2B5EF4-FFF2-40B4-BE49-F238E27FC236}">
                <a16:creationId xmlns:a16="http://schemas.microsoft.com/office/drawing/2014/main" id="{B7653AE8-7C1E-4D99-9AD9-E10A6A93F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374861" y="3736958"/>
            <a:ext cx="546100" cy="5461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8A7CE74-46C5-450A-B385-CA8F2ADE9685}"/>
              </a:ext>
            </a:extLst>
          </p:cNvPr>
          <p:cNvSpPr/>
          <p:nvPr/>
        </p:nvSpPr>
        <p:spPr>
          <a:xfrm>
            <a:off x="9685378" y="371501"/>
            <a:ext cx="2350778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0EE4283-0FF8-4B0C-A95D-5D326F472042}"/>
              </a:ext>
            </a:extLst>
          </p:cNvPr>
          <p:cNvSpPr txBox="1"/>
          <p:nvPr/>
        </p:nvSpPr>
        <p:spPr>
          <a:xfrm>
            <a:off x="2743200" y="136525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ANALYSE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E226DDCB-B4FB-476A-8693-22AFBE48AED8}"/>
              </a:ext>
            </a:extLst>
          </p:cNvPr>
          <p:cNvSpPr/>
          <p:nvPr/>
        </p:nvSpPr>
        <p:spPr>
          <a:xfrm>
            <a:off x="3648571" y="4483032"/>
            <a:ext cx="2142629" cy="119386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2"/>
                </a:solidFill>
                <a:latin typeface="+mj-lt"/>
              </a:rPr>
              <a:t>On recommence</a:t>
            </a:r>
            <a:endParaRPr lang="fr-FR" sz="1200" dirty="0"/>
          </a:p>
        </p:txBody>
      </p:sp>
      <p:pic>
        <p:nvPicPr>
          <p:cNvPr id="22" name="Graphique 21" descr="Flèche : tout droit">
            <a:extLst>
              <a:ext uri="{FF2B5EF4-FFF2-40B4-BE49-F238E27FC236}">
                <a16:creationId xmlns:a16="http://schemas.microsoft.com/office/drawing/2014/main" id="{7FC3CB49-47BC-472E-A6A2-0572653E2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2922836" y="4788383"/>
            <a:ext cx="5461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48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Pour aller plus loin :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6101"/>
            <a:ext cx="10515600" cy="4394199"/>
          </a:xfrm>
        </p:spPr>
        <p:txBody>
          <a:bodyPr>
            <a:normAutofit/>
          </a:bodyPr>
          <a:lstStyle/>
          <a:p>
            <a:endParaRPr lang="fr-FR" sz="2000" dirty="0">
              <a:hlinkClick r:id="rId2"/>
            </a:endParaRPr>
          </a:p>
          <a:p>
            <a:r>
              <a:rPr lang="fr-FR" sz="2000" dirty="0">
                <a:hlinkClick r:id="rId2"/>
              </a:rPr>
              <a:t>Comment optimiser l’utilisation des listes </a:t>
            </a:r>
            <a:r>
              <a:rPr lang="fr-FR" sz="2000" dirty="0" err="1">
                <a:hlinkClick r:id="rId2"/>
              </a:rPr>
              <a:t>Mailchimp</a:t>
            </a:r>
            <a:r>
              <a:rPr lang="fr-FR" sz="2000" dirty="0">
                <a:hlinkClick r:id="rId2"/>
              </a:rPr>
              <a:t> ? </a:t>
            </a:r>
            <a:endParaRPr lang="fr-FR" sz="2000" dirty="0"/>
          </a:p>
          <a:p>
            <a:r>
              <a:rPr lang="fr-FR" sz="2000" dirty="0">
                <a:hlinkClick r:id="rId3"/>
              </a:rPr>
              <a:t>Comment optimiser ma newsletter </a:t>
            </a:r>
            <a:r>
              <a:rPr lang="fr-FR" sz="2000" dirty="0" err="1">
                <a:hlinkClick r:id="rId3"/>
              </a:rPr>
              <a:t>Mailchimp</a:t>
            </a:r>
            <a:r>
              <a:rPr lang="fr-FR" sz="2000" dirty="0">
                <a:hlinkClick r:id="rId3"/>
              </a:rPr>
              <a:t> ? - </a:t>
            </a:r>
            <a:r>
              <a:rPr lang="fr-FR" sz="2000" dirty="0" err="1">
                <a:hlinkClick r:id="rId3"/>
              </a:rPr>
              <a:t>Wydden</a:t>
            </a:r>
            <a:endParaRPr lang="fr-FR" sz="2000" dirty="0"/>
          </a:p>
          <a:p>
            <a:r>
              <a:rPr lang="fr-FR" sz="2000" dirty="0">
                <a:hlinkClick r:id="rId4"/>
              </a:rPr>
              <a:t>Guide et tuto </a:t>
            </a:r>
            <a:r>
              <a:rPr lang="fr-FR" sz="2000" dirty="0" err="1">
                <a:hlinkClick r:id="rId4"/>
              </a:rPr>
              <a:t>Mailchimp</a:t>
            </a:r>
            <a:r>
              <a:rPr lang="fr-FR" sz="2000" dirty="0">
                <a:hlinkClick r:id="rId4"/>
              </a:rPr>
              <a:t> - </a:t>
            </a:r>
            <a:r>
              <a:rPr lang="fr-FR" sz="2000" dirty="0" err="1">
                <a:hlinkClick r:id="rId4"/>
              </a:rPr>
              <a:t>Mailchimp</a:t>
            </a:r>
            <a:endParaRPr lang="fr-FR" sz="2000" dirty="0"/>
          </a:p>
          <a:p>
            <a:r>
              <a:rPr lang="fr-FR" sz="2000" dirty="0">
                <a:hlinkClick r:id="rId5"/>
              </a:rPr>
              <a:t>Adaptez votre stratégie emailing - </a:t>
            </a:r>
            <a:r>
              <a:rPr lang="fr-FR" sz="2000" dirty="0" err="1">
                <a:hlinkClick r:id="rId5"/>
              </a:rPr>
              <a:t>MailJet</a:t>
            </a:r>
            <a:endParaRPr lang="fr-FR" sz="20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C7D2A76-7AF1-4189-ADF3-4BE80543C2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57" y="1816100"/>
            <a:ext cx="2936791" cy="420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13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2C9C510-4891-4659-9D79-CB4BD6AFBD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8" y="1835155"/>
            <a:ext cx="8839200" cy="2244961"/>
          </a:xfrm>
        </p:spPr>
        <p:txBody>
          <a:bodyPr/>
          <a:lstStyle/>
          <a:p>
            <a:r>
              <a:rPr lang="fr-FR" dirty="0"/>
              <a:t>Merci pour </a:t>
            </a:r>
            <a:br>
              <a:rPr lang="fr-FR" dirty="0"/>
            </a:br>
            <a:r>
              <a:rPr lang="fr-FR" dirty="0"/>
              <a:t>votre attention !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DB7FB16-7E90-49BF-B4B9-3908FC19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</a:t>
            </a:r>
            <a:r>
              <a:rPr lang="fr-FR">
                <a:latin typeface="Alegreya Sans Medium" panose="00000600000000000000" pitchFamily="2" charset="0"/>
              </a:rPr>
              <a:t>pour Les Bricodeurs - 2019 - (CC)-BY-SA</a:t>
            </a:r>
            <a:endParaRPr lang="fr-FR" dirty="0">
              <a:latin typeface="Alegreya Sans Medium" panose="00000600000000000000" pitchFamily="2" charset="0"/>
            </a:endParaRPr>
          </a:p>
        </p:txBody>
      </p:sp>
      <p:pic>
        <p:nvPicPr>
          <p:cNvPr id="2049" name="Picture 1" descr="Clapping Hands on Microsoft Windows 10 May 2019 Update">
            <a:extLst>
              <a:ext uri="{FF2B5EF4-FFF2-40B4-BE49-F238E27FC236}">
                <a16:creationId xmlns:a16="http://schemas.microsoft.com/office/drawing/2014/main" id="{AB760D54-03E6-4A94-A32B-8619FAB4E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381" y="3263437"/>
            <a:ext cx="816679" cy="816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812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5FE403CE-43A1-4C29-A15B-2A2CDEF4AF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Crédits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53539D75-F5D3-4009-B9E1-28BC6135A0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Aurélien Marty pour les Bricodeurs</a:t>
            </a:r>
          </a:p>
          <a:p>
            <a:pPr>
              <a:spcAft>
                <a:spcPts val="900"/>
              </a:spcAft>
            </a:pPr>
            <a:r>
              <a:rPr lang="fr-FR" dirty="0"/>
              <a:t>Module 2 : Communication Numérique</a:t>
            </a:r>
          </a:p>
          <a:p>
            <a:r>
              <a:rPr lang="fr-FR" dirty="0"/>
              <a:t>Juin-Juillet 2019</a:t>
            </a:r>
          </a:p>
        </p:txBody>
      </p:sp>
    </p:spTree>
    <p:extLst>
      <p:ext uri="{BB962C8B-B14F-4D97-AF65-F5344CB8AC3E}">
        <p14:creationId xmlns:p14="http://schemas.microsoft.com/office/powerpoint/2010/main" val="990668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3618A-3371-438B-A8BA-CFA6337F3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0688" y="1835155"/>
            <a:ext cx="8839200" cy="2244961"/>
          </a:xfrm>
        </p:spPr>
        <p:txBody>
          <a:bodyPr/>
          <a:lstStyle/>
          <a:p>
            <a:r>
              <a:rPr lang="fr-FR" dirty="0"/>
              <a:t>Crédits iconographiques </a:t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6584855-DF65-4BBB-8977-FFCCBC099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</a:t>
            </a:r>
            <a:r>
              <a:rPr lang="fr-FR" dirty="0">
                <a:latin typeface="Alegreya Sans Medium" panose="00000600000000000000" pitchFamily="2" charset="0"/>
              </a:rPr>
              <a:t>pour Les </a:t>
            </a:r>
            <a:r>
              <a:rPr lang="fr-FR" dirty="0" err="1">
                <a:latin typeface="Alegreya Sans Medium" panose="00000600000000000000" pitchFamily="2" charset="0"/>
              </a:rPr>
              <a:t>Bricodeurs</a:t>
            </a:r>
            <a:r>
              <a:rPr lang="fr-FR" dirty="0">
                <a:latin typeface="Alegreya Sans Medium" panose="00000600000000000000" pitchFamily="2" charset="0"/>
              </a:rPr>
              <a:t> - 2019 - (CC)-BY-SA</a:t>
            </a:r>
          </a:p>
        </p:txBody>
      </p:sp>
      <p:pic>
        <p:nvPicPr>
          <p:cNvPr id="5121" name="Picture 1" descr="Framed Picture on Microsoft Windows 10 May 2019 Update">
            <a:extLst>
              <a:ext uri="{FF2B5EF4-FFF2-40B4-BE49-F238E27FC236}">
                <a16:creationId xmlns:a16="http://schemas.microsoft.com/office/drawing/2014/main" id="{D4D71BEF-AE18-4547-8BC6-7B006ED73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8968" y="2556784"/>
            <a:ext cx="801702" cy="801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23F7FE5F-A7AD-4CF0-9877-8CB718F21E55}"/>
              </a:ext>
            </a:extLst>
          </p:cNvPr>
          <p:cNvSpPr txBox="1">
            <a:spLocks/>
          </p:cNvSpPr>
          <p:nvPr/>
        </p:nvSpPr>
        <p:spPr>
          <a:xfrm>
            <a:off x="2220688" y="4077329"/>
            <a:ext cx="9548037" cy="25320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fr-FR" sz="5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200" dirty="0"/>
          </a:p>
          <a:p>
            <a:r>
              <a:rPr lang="fr-FR" sz="1800" dirty="0"/>
              <a:t>emojis : </a:t>
            </a:r>
            <a:r>
              <a:rPr lang="fr-FR" sz="1800" dirty="0">
                <a:hlinkClick r:id="rId3"/>
              </a:rPr>
              <a:t>https://emojipedia.org</a:t>
            </a:r>
            <a:endParaRPr lang="fr-FR" sz="1800" dirty="0"/>
          </a:p>
          <a:p>
            <a:endParaRPr lang="fr-FR" sz="1800" dirty="0"/>
          </a:p>
          <a:p>
            <a:r>
              <a:rPr lang="fr-FR" sz="1800" dirty="0"/>
              <a:t>Images : </a:t>
            </a:r>
            <a:r>
              <a:rPr lang="fr-FR" sz="1800" dirty="0">
                <a:hlinkClick r:id="rId4"/>
              </a:rPr>
              <a:t>https://search.creativecommons.org</a:t>
            </a:r>
            <a:br>
              <a:rPr lang="fr-FR" sz="1800" dirty="0"/>
            </a:br>
            <a:endParaRPr lang="en-US" sz="1800" dirty="0"/>
          </a:p>
          <a:p>
            <a:r>
              <a:rPr lang="en-US" sz="1800" dirty="0"/>
              <a:t>"VX2_9970" by </a:t>
            </a:r>
            <a:r>
              <a:rPr lang="en-US" sz="1800" dirty="0" err="1"/>
              <a:t>Vancho</a:t>
            </a:r>
            <a:r>
              <a:rPr lang="en-US" sz="1800" dirty="0"/>
              <a:t> </a:t>
            </a:r>
            <a:r>
              <a:rPr lang="en-US" sz="1800" dirty="0" err="1"/>
              <a:t>Djambaski</a:t>
            </a:r>
            <a:r>
              <a:rPr lang="en-US" sz="1800" dirty="0"/>
              <a:t> is licensed under CC BY-NC-SA 2.0 </a:t>
            </a:r>
          </a:p>
          <a:p>
            <a:endParaRPr lang="en-US" sz="1800" dirty="0"/>
          </a:p>
          <a:p>
            <a:r>
              <a:rPr lang="en-US" sz="1800" dirty="0"/>
              <a:t>"Mail Box" by </a:t>
            </a:r>
            <a:r>
              <a:rPr lang="en-US" sz="1800" dirty="0" err="1"/>
              <a:t>franklin_hunting</a:t>
            </a:r>
            <a:r>
              <a:rPr lang="en-US" sz="1800" dirty="0"/>
              <a:t> is licensed under CC BY-ND 2.0 </a:t>
            </a:r>
          </a:p>
          <a:p>
            <a:endParaRPr lang="en-US" sz="1800" dirty="0"/>
          </a:p>
          <a:p>
            <a:r>
              <a:rPr lang="en-US" sz="1800" dirty="0"/>
              <a:t>"Power Grid game board" by </a:t>
            </a:r>
            <a:r>
              <a:rPr lang="en-US" sz="1800" dirty="0" err="1"/>
              <a:t>jdmonin</a:t>
            </a:r>
            <a:r>
              <a:rPr lang="en-US" sz="1800" dirty="0"/>
              <a:t> is licensed under CC BY-SA 2.0 </a:t>
            </a:r>
          </a:p>
          <a:p>
            <a:endParaRPr lang="en-US" sz="1800" dirty="0"/>
          </a:p>
          <a:p>
            <a:r>
              <a:rPr lang="en-US" sz="1800" dirty="0"/>
              <a:t>"Archery" by MarkGregory007 is licensed under CC BY-NC-SA 2.0 </a:t>
            </a:r>
          </a:p>
          <a:p>
            <a:endParaRPr lang="en-US" sz="1800" dirty="0"/>
          </a:p>
          <a:p>
            <a:r>
              <a:rPr lang="en-US" sz="1800" dirty="0"/>
              <a:t>Cap Digital</a:t>
            </a:r>
          </a:p>
          <a:p>
            <a:endParaRPr lang="en-US" sz="1800" dirty="0"/>
          </a:p>
          <a:p>
            <a:r>
              <a:rPr lang="en-US" sz="1800" dirty="0"/>
              <a:t>"</a:t>
            </a:r>
            <a:r>
              <a:rPr lang="en-US" sz="1800" dirty="0" err="1"/>
              <a:t>Yashica</a:t>
            </a:r>
            <a:r>
              <a:rPr lang="en-US" sz="1800" dirty="0"/>
              <a:t> 19" by </a:t>
            </a:r>
            <a:r>
              <a:rPr lang="en-US" sz="1800" dirty="0" err="1"/>
              <a:t>Melly</a:t>
            </a:r>
            <a:r>
              <a:rPr lang="en-US" sz="1800" dirty="0"/>
              <a:t> F is licensed under CC BY-NC-ND 2.0 </a:t>
            </a:r>
          </a:p>
          <a:p>
            <a:endParaRPr lang="en-US" sz="1800" dirty="0"/>
          </a:p>
          <a:p>
            <a:r>
              <a:rPr lang="en-US" sz="1800" dirty="0"/>
              <a:t>"statistics" by </a:t>
            </a:r>
            <a:r>
              <a:rPr lang="en-US" sz="1800" dirty="0" err="1"/>
              <a:t>stockcatalog</a:t>
            </a:r>
            <a:r>
              <a:rPr lang="en-US" sz="1800" dirty="0"/>
              <a:t> is licensed under CC BY 2.0 </a:t>
            </a:r>
          </a:p>
          <a:p>
            <a:r>
              <a:rPr lang="en-US" sz="1800" dirty="0"/>
              <a:t>"1st air connection FRANCE-ANTILLES by </a:t>
            </a:r>
            <a:r>
              <a:rPr lang="en-US" sz="1800" dirty="0" err="1"/>
              <a:t>flyingboat</a:t>
            </a:r>
            <a:r>
              <a:rPr lang="en-US" sz="1800" dirty="0"/>
              <a:t> "Lieutenant de </a:t>
            </a:r>
            <a:r>
              <a:rPr lang="en-US" sz="1800" dirty="0" err="1"/>
              <a:t>vaisseau</a:t>
            </a:r>
            <a:r>
              <a:rPr lang="en-US" sz="1800" dirty="0"/>
              <a:t> PARIS", 1935, Cover, Ad &amp; Guadeloupe stamps detail" by </a:t>
            </a:r>
            <a:r>
              <a:rPr lang="en-US" sz="1800" dirty="0" err="1"/>
              <a:t>afvintage</a:t>
            </a:r>
            <a:r>
              <a:rPr lang="en-US" sz="1800" dirty="0"/>
              <a:t> is licensed under CC BY-NC-ND 2.0 </a:t>
            </a:r>
            <a:endParaRPr lang="fr-FR" sz="4500" dirty="0"/>
          </a:p>
        </p:txBody>
      </p:sp>
    </p:spTree>
    <p:extLst>
      <p:ext uri="{BB962C8B-B14F-4D97-AF65-F5344CB8AC3E}">
        <p14:creationId xmlns:p14="http://schemas.microsoft.com/office/powerpoint/2010/main" val="165968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BD5B4-553F-4DB0-B376-D25500840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Rappel des cours précédents</a:t>
            </a:r>
            <a:br>
              <a:rPr lang="fr-FR" dirty="0"/>
            </a:br>
            <a:r>
              <a:rPr lang="fr-FR" sz="3600" dirty="0"/>
              <a:t>(visuels + com’ + rédac’)</a:t>
            </a:r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EA3C7A-504D-4C7E-B465-13BD86B1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</a:t>
            </a:r>
            <a:r>
              <a:rPr lang="fr-FR">
                <a:latin typeface="Alegreya Sans Medium" panose="00000600000000000000" pitchFamily="2" charset="0"/>
              </a:rPr>
              <a:t>pour Les Bricodeurs - 2019 - (CC)-BY-SA</a:t>
            </a:r>
            <a:endParaRPr lang="fr-FR" dirty="0"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698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0BD5B4-553F-4DB0-B376-D255008405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Des exemples…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DEA3C7A-504D-4C7E-B465-13BD86B1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</a:t>
            </a:r>
            <a:r>
              <a:rPr lang="fr-FR">
                <a:latin typeface="Alegreya Sans Medium" panose="00000600000000000000" pitchFamily="2" charset="0"/>
              </a:rPr>
              <a:t>pour Les Bricodeurs - 2019 - (CC)-BY-SA</a:t>
            </a:r>
            <a:endParaRPr lang="fr-FR" dirty="0">
              <a:latin typeface="Alegreya Sans Medium" panose="00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8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Newsletter = liste de diffusion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8" name="Image 7">
            <a:hlinkClick r:id="rId2"/>
            <a:extLst>
              <a:ext uri="{FF2B5EF4-FFF2-40B4-BE49-F238E27FC236}">
                <a16:creationId xmlns:a16="http://schemas.microsoft.com/office/drawing/2014/main" id="{D3861329-9BCC-4E48-8CCA-7D6BB29798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686" y="4657897"/>
            <a:ext cx="5789558" cy="1331598"/>
          </a:xfrm>
          <a:prstGeom prst="rect">
            <a:avLst/>
          </a:prstGeom>
        </p:spPr>
      </p:pic>
      <p:pic>
        <p:nvPicPr>
          <p:cNvPr id="10" name="Image 9">
            <a:hlinkClick r:id="rId4"/>
            <a:extLst>
              <a:ext uri="{FF2B5EF4-FFF2-40B4-BE49-F238E27FC236}">
                <a16:creationId xmlns:a16="http://schemas.microsoft.com/office/drawing/2014/main" id="{34A94388-3E76-43CF-8D20-43476D9806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76338"/>
            <a:ext cx="4318000" cy="1684020"/>
          </a:xfrm>
          <a:prstGeom prst="rect">
            <a:avLst/>
          </a:prstGeom>
        </p:spPr>
      </p:pic>
      <p:pic>
        <p:nvPicPr>
          <p:cNvPr id="12" name="Image 11">
            <a:hlinkClick r:id="rId6"/>
            <a:extLst>
              <a:ext uri="{FF2B5EF4-FFF2-40B4-BE49-F238E27FC236}">
                <a16:creationId xmlns:a16="http://schemas.microsoft.com/office/drawing/2014/main" id="{C154FB61-42CD-4F5E-9F0E-BCE7B58986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658" y="4000244"/>
            <a:ext cx="1434942" cy="2147857"/>
          </a:xfrm>
          <a:prstGeom prst="rect">
            <a:avLst/>
          </a:prstGeom>
        </p:spPr>
      </p:pic>
      <p:pic>
        <p:nvPicPr>
          <p:cNvPr id="16" name="Image 15">
            <a:hlinkClick r:id="rId8"/>
            <a:extLst>
              <a:ext uri="{FF2B5EF4-FFF2-40B4-BE49-F238E27FC236}">
                <a16:creationId xmlns:a16="http://schemas.microsoft.com/office/drawing/2014/main" id="{CA1E74C3-5D23-4BE8-94DF-2B8E6F5689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292" y="1885582"/>
            <a:ext cx="4928508" cy="29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65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63640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976E2-3F0E-45E9-ADD9-3C8840511342}"/>
              </a:ext>
            </a:extLst>
          </p:cNvPr>
          <p:cNvSpPr/>
          <p:nvPr/>
        </p:nvSpPr>
        <p:spPr>
          <a:xfrm>
            <a:off x="3455580" y="5323676"/>
            <a:ext cx="8458297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0541B3-3A8E-4672-91AF-F556A096D55F}"/>
              </a:ext>
            </a:extLst>
          </p:cNvPr>
          <p:cNvSpPr txBox="1"/>
          <p:nvPr/>
        </p:nvSpPr>
        <p:spPr>
          <a:xfrm>
            <a:off x="2611127" y="5149863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LA BONNE VIELLE BOÎTE AUX LETTRES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4009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11994" cy="1325563"/>
          </a:xfrm>
        </p:spPr>
        <p:txBody>
          <a:bodyPr/>
          <a:lstStyle/>
          <a:p>
            <a:r>
              <a:rPr lang="fr-FR" dirty="0"/>
              <a:t>L’Infobésité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8413"/>
            <a:ext cx="10515600" cy="4168549"/>
          </a:xfrm>
        </p:spPr>
        <p:txBody>
          <a:bodyPr>
            <a:normAutofit fontScale="85000" lnSpcReduction="20000"/>
          </a:bodyPr>
          <a:lstStyle/>
          <a:p>
            <a:r>
              <a:rPr lang="fr-FR" dirty="0"/>
              <a:t>Trop d’info tue l’info :</a:t>
            </a:r>
          </a:p>
          <a:p>
            <a:pPr lvl="1"/>
            <a:r>
              <a:rPr lang="fr-FR" dirty="0"/>
              <a:t>Réseaux sociaux, téléphone, notifications smartphones, chaînes d’info en continu, beaucoup de sollicitations, peu de disponibilité… </a:t>
            </a:r>
          </a:p>
          <a:p>
            <a:pPr lvl="1"/>
            <a:r>
              <a:rPr lang="fr-FR" dirty="0"/>
              <a:t>Quelques secondes pour un courriel</a:t>
            </a:r>
          </a:p>
          <a:p>
            <a:pPr lvl="1"/>
            <a:r>
              <a:rPr lang="fr-FR" dirty="0"/>
              <a:t>Trop c’est trop =&gt; surcharge cognitive </a:t>
            </a:r>
          </a:p>
          <a:p>
            <a:pPr lvl="1"/>
            <a:endParaRPr lang="fr-FR" dirty="0"/>
          </a:p>
          <a:p>
            <a:r>
              <a:rPr lang="fr-FR" dirty="0"/>
              <a:t>La Newsletter</a:t>
            </a:r>
          </a:p>
          <a:p>
            <a:pPr lvl="1"/>
            <a:r>
              <a:rPr lang="fr-FR" dirty="0"/>
              <a:t>On coupe parfois ses réseaux, rarement de sa mél ! </a:t>
            </a:r>
          </a:p>
          <a:p>
            <a:pPr lvl="1"/>
            <a:r>
              <a:rPr lang="fr-FR" dirty="0"/>
              <a:t>Rendez-vous réguliers : hebdomadaire, mensuel… etc. </a:t>
            </a:r>
          </a:p>
          <a:p>
            <a:pPr lvl="1"/>
            <a:r>
              <a:rPr lang="fr-FR" dirty="0"/>
              <a:t>Message efficace et précis</a:t>
            </a:r>
          </a:p>
          <a:p>
            <a:pPr lvl="1"/>
            <a:r>
              <a:rPr lang="fr-FR" dirty="0"/>
              <a:t>La bonne info au bon moment (message essentielle)</a:t>
            </a:r>
            <a:br>
              <a:rPr lang="fr-FR" dirty="0"/>
            </a:br>
            <a:endParaRPr lang="fr-FR" dirty="0"/>
          </a:p>
          <a:p>
            <a:r>
              <a:rPr lang="fr-FR" dirty="0"/>
              <a:t>La temporalité et la forme  </a:t>
            </a:r>
          </a:p>
          <a:p>
            <a:pPr lvl="1"/>
            <a:r>
              <a:rPr lang="fr-FR" dirty="0"/>
              <a:t>A quel moment sont-ils disponibles pour vous lire ?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1025" name="Picture 1" descr="Nauseated Face on Microsoft Windows 10 May 2019 Update">
            <a:extLst>
              <a:ext uri="{FF2B5EF4-FFF2-40B4-BE49-F238E27FC236}">
                <a16:creationId xmlns:a16="http://schemas.microsoft.com/office/drawing/2014/main" id="{6CF6EA08-4E83-4D8E-9429-753E284C3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2603500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Relieved Face on Microsoft ">
            <a:hlinkClick r:id="rId3"/>
            <a:extLst>
              <a:ext uri="{FF2B5EF4-FFF2-40B4-BE49-F238E27FC236}">
                <a16:creationId xmlns:a16="http://schemas.microsoft.com/office/drawing/2014/main" id="{D1A905E2-3B8D-4DF9-86CE-0134892270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3991087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atch on Microsoft Windows 10 May 2019 Update">
            <a:extLst>
              <a:ext uri="{FF2B5EF4-FFF2-40B4-BE49-F238E27FC236}">
                <a16:creationId xmlns:a16="http://schemas.microsoft.com/office/drawing/2014/main" id="{95825529-FBF8-47A9-9D28-0B6B99932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0" y="5378674"/>
            <a:ext cx="774700" cy="77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amburger on Microsoft Windows 10 May 2019 Update">
            <a:extLst>
              <a:ext uri="{FF2B5EF4-FFF2-40B4-BE49-F238E27FC236}">
                <a16:creationId xmlns:a16="http://schemas.microsoft.com/office/drawing/2014/main" id="{1FAEDD1B-018D-4CF8-84A1-940198E7A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4838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318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01F9E9C-C608-4582-B9EB-5943CB7DD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79971"/>
          </a:xfrm>
        </p:spPr>
      </p:pic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497BD99-AC4D-4BA4-95C6-57CAF9CC3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Aurélien Marty pour Les </a:t>
            </a:r>
            <a:r>
              <a:rPr lang="fr-FR" dirty="0" err="1"/>
              <a:t>Bricodeurs</a:t>
            </a:r>
            <a:r>
              <a:rPr lang="fr-FR" dirty="0"/>
              <a:t> - 2019 - (CC)-BY-SA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1A976E2-3F0E-45E9-ADD9-3C8840511342}"/>
              </a:ext>
            </a:extLst>
          </p:cNvPr>
          <p:cNvSpPr/>
          <p:nvPr/>
        </p:nvSpPr>
        <p:spPr>
          <a:xfrm>
            <a:off x="5346700" y="5323676"/>
            <a:ext cx="6567177" cy="48883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60541B3-3A8E-4672-91AF-F556A096D55F}"/>
              </a:ext>
            </a:extLst>
          </p:cNvPr>
          <p:cNvSpPr txBox="1"/>
          <p:nvPr/>
        </p:nvSpPr>
        <p:spPr>
          <a:xfrm>
            <a:off x="2611127" y="5126236"/>
            <a:ext cx="9137112" cy="156966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+mj-lt"/>
              </a:rPr>
              <a:t>UNE STRATEGIE MARKETING </a:t>
            </a:r>
          </a:p>
          <a:p>
            <a:pPr algn="r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1041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50B888-DDE9-403D-88B4-C3E30653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communauté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BF2D357-A728-4B16-840F-3CC10CA34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Les </a:t>
            </a:r>
            <a:r>
              <a:rPr lang="fr-FR" dirty="0" err="1"/>
              <a:t>abonné.e.s</a:t>
            </a:r>
            <a:r>
              <a:rPr lang="fr-FR" dirty="0"/>
              <a:t> :</a:t>
            </a:r>
          </a:p>
          <a:p>
            <a:pPr lvl="1"/>
            <a:r>
              <a:rPr lang="fr-FR" dirty="0"/>
              <a:t>Ils/elles ont choisi de vous suivre</a:t>
            </a:r>
          </a:p>
          <a:p>
            <a:pPr lvl="1"/>
            <a:r>
              <a:rPr lang="fr-FR" dirty="0"/>
              <a:t>Ils/elles veulent être informés</a:t>
            </a:r>
          </a:p>
          <a:p>
            <a:pPr lvl="1"/>
            <a:r>
              <a:rPr lang="fr-FR" dirty="0"/>
              <a:t>Ils/elles font partie de votre réseau</a:t>
            </a:r>
          </a:p>
          <a:p>
            <a:pPr lvl="1"/>
            <a:r>
              <a:rPr lang="fr-FR" dirty="0"/>
              <a:t>Ils/elles sont une composante de votre entreprise</a:t>
            </a:r>
          </a:p>
          <a:p>
            <a:pPr lvl="1"/>
            <a:r>
              <a:rPr lang="fr-FR" dirty="0"/>
              <a:t>… et ils ont peu de temps pour vous lire !</a:t>
            </a:r>
          </a:p>
          <a:p>
            <a:pPr lvl="1"/>
            <a:endParaRPr lang="fr-FR" dirty="0"/>
          </a:p>
          <a:p>
            <a:r>
              <a:rPr lang="fr-FR" dirty="0"/>
              <a:t>Echanges et Feedback</a:t>
            </a:r>
          </a:p>
          <a:p>
            <a:pPr lvl="1"/>
            <a:r>
              <a:rPr lang="fr-FR" dirty="0"/>
              <a:t>É COU TEZ !</a:t>
            </a:r>
          </a:p>
          <a:p>
            <a:pPr lvl="1"/>
            <a:r>
              <a:rPr lang="fr-FR" dirty="0"/>
              <a:t>Que veulent-ils ? </a:t>
            </a:r>
          </a:p>
          <a:p>
            <a:pPr lvl="1"/>
            <a:r>
              <a:rPr lang="fr-FR" dirty="0"/>
              <a:t>Le ton, l’adresse, les visuels, les couleurs…</a:t>
            </a:r>
          </a:p>
          <a:p>
            <a:pPr marL="457200" lvl="1" indent="0">
              <a:buNone/>
            </a:pP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86C24D4-B38D-4A0B-9A04-231337EE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Aurélien Marty pour Les Bricodeurs - 2019 - (CC)-BY-SA</a:t>
            </a:r>
            <a:endParaRPr lang="fr-FR" dirty="0"/>
          </a:p>
        </p:txBody>
      </p:sp>
      <p:pic>
        <p:nvPicPr>
          <p:cNvPr id="3073" name="Picture 1" descr="Ear on Microsoft Windows 10 May 2019 Update">
            <a:extLst>
              <a:ext uri="{FF2B5EF4-FFF2-40B4-BE49-F238E27FC236}">
                <a16:creationId xmlns:a16="http://schemas.microsoft.com/office/drawing/2014/main" id="{F41672DC-407E-499B-94DD-FBC9A1CC3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151" y="4888152"/>
            <a:ext cx="982497" cy="98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erson Raising Hand on Microsoft Windows 10 May 2019 Update">
            <a:extLst>
              <a:ext uri="{FF2B5EF4-FFF2-40B4-BE49-F238E27FC236}">
                <a16:creationId xmlns:a16="http://schemas.microsoft.com/office/drawing/2014/main" id="{2EA6B122-4A6F-4288-B29E-93AF40569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197" y="594519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332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ricodeurs">
      <a:dk1>
        <a:srgbClr val="000000"/>
      </a:dk1>
      <a:lt1>
        <a:sysClr val="window" lastClr="FFFFFF"/>
      </a:lt1>
      <a:dk2>
        <a:srgbClr val="3B3B3B"/>
      </a:dk2>
      <a:lt2>
        <a:srgbClr val="E9E9E9"/>
      </a:lt2>
      <a:accent1>
        <a:srgbClr val="232647"/>
      </a:accent1>
      <a:accent2>
        <a:srgbClr val="19E58C"/>
      </a:accent2>
      <a:accent3>
        <a:srgbClr val="E5195C"/>
      </a:accent3>
      <a:accent4>
        <a:srgbClr val="02B3E0"/>
      </a:accent4>
      <a:accent5>
        <a:srgbClr val="FE7F2D"/>
      </a:accent5>
      <a:accent6>
        <a:srgbClr val="565656"/>
      </a:accent6>
      <a:hlink>
        <a:srgbClr val="0563C1"/>
      </a:hlink>
      <a:folHlink>
        <a:srgbClr val="954F72"/>
      </a:folHlink>
    </a:clrScheme>
    <a:fontScheme name="Bricodeurs">
      <a:majorFont>
        <a:latin typeface="Roboto Black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6204</TotalTime>
  <Words>977</Words>
  <Application>Microsoft Office PowerPoint</Application>
  <PresentationFormat>Grand écran</PresentationFormat>
  <Paragraphs>168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3" baseType="lpstr">
      <vt:lpstr>Arial</vt:lpstr>
      <vt:lpstr>Calibri</vt:lpstr>
      <vt:lpstr>Raleway Medium</vt:lpstr>
      <vt:lpstr>Roboto Light</vt:lpstr>
      <vt:lpstr>Roboto</vt:lpstr>
      <vt:lpstr>Alegreya Sans Medium</vt:lpstr>
      <vt:lpstr>Raleway Black</vt:lpstr>
      <vt:lpstr>Roboto Black</vt:lpstr>
      <vt:lpstr>Thème Office</vt:lpstr>
      <vt:lpstr>La newsletter :  un outil au service de  vos clients votre communauté</vt:lpstr>
      <vt:lpstr>Objectifs pédagogiques</vt:lpstr>
      <vt:lpstr>Rappel des cours précédents (visuels + com’ + rédac’)</vt:lpstr>
      <vt:lpstr>Des exemples…</vt:lpstr>
      <vt:lpstr>Newsletter = liste de diffusion</vt:lpstr>
      <vt:lpstr>Présentation PowerPoint</vt:lpstr>
      <vt:lpstr>L’Infobésité  </vt:lpstr>
      <vt:lpstr>Présentation PowerPoint</vt:lpstr>
      <vt:lpstr>La communauté </vt:lpstr>
      <vt:lpstr>Présentation PowerPoint</vt:lpstr>
      <vt:lpstr>Une newsletter = un objectif</vt:lpstr>
      <vt:lpstr>Les boutons </vt:lpstr>
      <vt:lpstr>Le principe de l’entonnoir </vt:lpstr>
      <vt:lpstr>Les listes</vt:lpstr>
      <vt:lpstr>Présentation PowerPoint</vt:lpstr>
      <vt:lpstr>L’écriture  La réécriture </vt:lpstr>
      <vt:lpstr>Présentation PowerPoint</vt:lpstr>
      <vt:lpstr>Des visuels qui claquent ! </vt:lpstr>
      <vt:lpstr>Présentation PowerPoint</vt:lpstr>
      <vt:lpstr>Présentation PowerPoint</vt:lpstr>
      <vt:lpstr>Pour aller plus loin : </vt:lpstr>
      <vt:lpstr>Merci pour  votre attention !</vt:lpstr>
      <vt:lpstr>Crédits</vt:lpstr>
      <vt:lpstr>Crédits iconographiques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Carole AUTECHAUD</dc:creator>
  <cp:lastModifiedBy>LENOVO</cp:lastModifiedBy>
  <cp:revision>354</cp:revision>
  <dcterms:created xsi:type="dcterms:W3CDTF">2019-05-17T14:04:29Z</dcterms:created>
  <dcterms:modified xsi:type="dcterms:W3CDTF">2020-10-21T14:49:19Z</dcterms:modified>
</cp:coreProperties>
</file>