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8" r:id="rId3"/>
    <p:sldId id="259" r:id="rId4"/>
    <p:sldId id="261" r:id="rId5"/>
    <p:sldId id="314" r:id="rId6"/>
    <p:sldId id="296" r:id="rId7"/>
    <p:sldId id="260" r:id="rId8"/>
    <p:sldId id="265" r:id="rId9"/>
    <p:sldId id="263" r:id="rId10"/>
    <p:sldId id="287" r:id="rId11"/>
    <p:sldId id="315" r:id="rId12"/>
    <p:sldId id="298" r:id="rId13"/>
    <p:sldId id="288" r:id="rId14"/>
    <p:sldId id="262" r:id="rId15"/>
    <p:sldId id="289" r:id="rId16"/>
    <p:sldId id="316" r:id="rId17"/>
    <p:sldId id="290" r:id="rId18"/>
    <p:sldId id="291" r:id="rId19"/>
    <p:sldId id="292" r:id="rId20"/>
    <p:sldId id="293" r:id="rId21"/>
    <p:sldId id="264" r:id="rId22"/>
    <p:sldId id="294" r:id="rId23"/>
    <p:sldId id="317" r:id="rId24"/>
    <p:sldId id="295" r:id="rId25"/>
    <p:sldId id="301" r:id="rId26"/>
    <p:sldId id="320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8" r:id="rId35"/>
    <p:sldId id="309" r:id="rId36"/>
    <p:sldId id="311" r:id="rId37"/>
    <p:sldId id="313" r:id="rId38"/>
    <p:sldId id="321" r:id="rId39"/>
    <p:sldId id="278" r:id="rId40"/>
    <p:sldId id="279" r:id="rId4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exend Deca" panose="020B0604020202020204" charset="0"/>
      <p:regular r:id="rId47"/>
    </p:embeddedFont>
    <p:embeddedFont>
      <p:font typeface="Muli" panose="020B0604020202020204" charset="0"/>
      <p:regular r:id="rId48"/>
      <p:bold r:id="rId49"/>
      <p:italic r:id="rId50"/>
      <p:boldItalic r:id="rId51"/>
    </p:embeddedFont>
    <p:embeddedFont>
      <p:font typeface="Muli Regular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F42097-7398-4C89-BA93-3C879617A1B3}">
  <a:tblStyle styleId="{B3F42097-7398-4C89-BA93-3C879617A1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00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28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680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679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17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83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5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1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9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52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286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70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923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817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58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63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619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54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260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205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7203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175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893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186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66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4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73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“</a:t>
            </a:r>
            <a:endParaRPr sz="72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hyperlink" Target="http://unsplash.com/&amp;utm_source=slidescarniv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La sécurité informatique : </a:t>
            </a:r>
            <a:br>
              <a:rPr lang="en" sz="3600" dirty="0"/>
            </a:br>
            <a:r>
              <a:rPr lang="en" sz="3600" dirty="0"/>
              <a:t>les fondamentaux.</a:t>
            </a:r>
            <a:endParaRPr sz="3600"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Vous avez plein d’ordis !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Tablette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 err="1"/>
              <a:t>Ordiphone</a:t>
            </a:r>
            <a:r>
              <a:rPr lang="fr-FR" dirty="0"/>
              <a:t> (téléphone intelligent)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Tour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Portable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PC : </a:t>
            </a:r>
            <a:r>
              <a:rPr lang="fr-FR" dirty="0" err="1"/>
              <a:t>Personnal</a:t>
            </a:r>
            <a:r>
              <a:rPr lang="fr-FR" dirty="0"/>
              <a:t> Computer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Mac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 err="1"/>
              <a:t>Raspberry</a:t>
            </a:r>
            <a:endParaRPr lang="fr-FR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Un serveur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543;p39">
            <a:extLst>
              <a:ext uri="{FF2B5EF4-FFF2-40B4-BE49-F238E27FC236}">
                <a16:creationId xmlns:a16="http://schemas.microsoft.com/office/drawing/2014/main" id="{356AB933-FE3D-4FFE-BCEC-1D758B20E1A2}"/>
              </a:ext>
            </a:extLst>
          </p:cNvPr>
          <p:cNvSpPr/>
          <p:nvPr/>
        </p:nvSpPr>
        <p:spPr>
          <a:xfrm>
            <a:off x="7797777" y="557669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44;p39">
            <a:extLst>
              <a:ext uri="{FF2B5EF4-FFF2-40B4-BE49-F238E27FC236}">
                <a16:creationId xmlns:a16="http://schemas.microsoft.com/office/drawing/2014/main" id="{05086ED4-C4EA-4B7A-B886-15115CE4EF52}"/>
              </a:ext>
            </a:extLst>
          </p:cNvPr>
          <p:cNvSpPr/>
          <p:nvPr/>
        </p:nvSpPr>
        <p:spPr>
          <a:xfrm>
            <a:off x="7277618" y="557669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545;p39">
            <a:extLst>
              <a:ext uri="{FF2B5EF4-FFF2-40B4-BE49-F238E27FC236}">
                <a16:creationId xmlns:a16="http://schemas.microsoft.com/office/drawing/2014/main" id="{B6041AA7-D970-4615-B092-B4586C2613E1}"/>
              </a:ext>
            </a:extLst>
          </p:cNvPr>
          <p:cNvGrpSpPr/>
          <p:nvPr/>
        </p:nvGrpSpPr>
        <p:grpSpPr>
          <a:xfrm>
            <a:off x="8369978" y="586144"/>
            <a:ext cx="386943" cy="372647"/>
            <a:chOff x="2583325" y="2972875"/>
            <a:chExt cx="462850" cy="445750"/>
          </a:xfrm>
        </p:grpSpPr>
        <p:sp>
          <p:nvSpPr>
            <p:cNvPr id="9" name="Google Shape;546;p39">
              <a:extLst>
                <a:ext uri="{FF2B5EF4-FFF2-40B4-BE49-F238E27FC236}">
                  <a16:creationId xmlns:a16="http://schemas.microsoft.com/office/drawing/2014/main" id="{CB4450EA-243B-4B28-BECD-98E01414795A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7;p39">
              <a:extLst>
                <a:ext uri="{FF2B5EF4-FFF2-40B4-BE49-F238E27FC236}">
                  <a16:creationId xmlns:a16="http://schemas.microsoft.com/office/drawing/2014/main" id="{38F434E9-C87A-4A7B-96B0-E051092B97FE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Google Shape;381;p38">
            <a:extLst>
              <a:ext uri="{FF2B5EF4-FFF2-40B4-BE49-F238E27FC236}">
                <a16:creationId xmlns:a16="http://schemas.microsoft.com/office/drawing/2014/main" id="{08E5B832-B900-4804-80E1-78231DD28F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306" y="4108555"/>
            <a:ext cx="1717628" cy="89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09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un ordinateur ?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b="1" dirty="0"/>
              <a:t>C’est quoi Internet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les données 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la sécurité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Cas pratiques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1" name="Google Shape;534;p39">
            <a:extLst>
              <a:ext uri="{FF2B5EF4-FFF2-40B4-BE49-F238E27FC236}">
                <a16:creationId xmlns:a16="http://schemas.microsoft.com/office/drawing/2014/main" id="{ADE3ED9E-7DDA-403E-B7D5-AD7F00FFDFFC}"/>
              </a:ext>
            </a:extLst>
          </p:cNvPr>
          <p:cNvGrpSpPr/>
          <p:nvPr/>
        </p:nvGrpSpPr>
        <p:grpSpPr>
          <a:xfrm>
            <a:off x="7875284" y="3939611"/>
            <a:ext cx="605300" cy="889426"/>
            <a:chOff x="6730350" y="2315900"/>
            <a:chExt cx="257700" cy="420100"/>
          </a:xfrm>
        </p:grpSpPr>
        <p:sp>
          <p:nvSpPr>
            <p:cNvPr id="12" name="Google Shape;535;p39">
              <a:extLst>
                <a:ext uri="{FF2B5EF4-FFF2-40B4-BE49-F238E27FC236}">
                  <a16:creationId xmlns:a16="http://schemas.microsoft.com/office/drawing/2014/main" id="{38773029-06DD-4C12-B0E1-D21162D6AF28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39">
              <a:extLst>
                <a:ext uri="{FF2B5EF4-FFF2-40B4-BE49-F238E27FC236}">
                  <a16:creationId xmlns:a16="http://schemas.microsoft.com/office/drawing/2014/main" id="{B02E3F16-19A7-4D20-BA83-0B65519FB307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39">
              <a:extLst>
                <a:ext uri="{FF2B5EF4-FFF2-40B4-BE49-F238E27FC236}">
                  <a16:creationId xmlns:a16="http://schemas.microsoft.com/office/drawing/2014/main" id="{225154CB-C285-46F1-9EC8-0B1B5B060EBA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9">
              <a:extLst>
                <a:ext uri="{FF2B5EF4-FFF2-40B4-BE49-F238E27FC236}">
                  <a16:creationId xmlns:a16="http://schemas.microsoft.com/office/drawing/2014/main" id="{E431A444-31B8-4104-95DE-B9468972987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9">
              <a:extLst>
                <a:ext uri="{FF2B5EF4-FFF2-40B4-BE49-F238E27FC236}">
                  <a16:creationId xmlns:a16="http://schemas.microsoft.com/office/drawing/2014/main" id="{9BA3FE95-D2F2-4780-87FC-104BDA58D0AB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Google Shape;378;p38">
            <a:extLst>
              <a:ext uri="{FF2B5EF4-FFF2-40B4-BE49-F238E27FC236}">
                <a16:creationId xmlns:a16="http://schemas.microsoft.com/office/drawing/2014/main" id="{D62C780F-08CF-421E-8FC2-6F383B2ACE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307" y="369862"/>
            <a:ext cx="1217100" cy="138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86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799" y="1659550"/>
            <a:ext cx="45322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C’est quoi Internet ?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 ordinateurs connectés entre eux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99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258" y="2236070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5236901" y="860095"/>
            <a:ext cx="3332700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dirty="0"/>
              <a:t>Réseau</a:t>
            </a:r>
            <a:endParaRPr sz="6000" b="0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5236901" y="2065884"/>
            <a:ext cx="3489361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sz="1800" dirty="0"/>
              <a:t>Les machines d'un réseau sont dans des immeubles, elles forment une ville.</a:t>
            </a:r>
            <a:endParaRPr sz="1400"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97" y="1459478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842" y="1581171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867" y="2195146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867" y="1802580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4853" y="781248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88144" y="1691770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3066667" y="3282296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1018417" y="2060246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10880" y="1395724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745417" y="3206096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3018067" y="2136446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705" y="2758004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68558" y="3313002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41975" y="3473363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2222192" y="1670258"/>
            <a:ext cx="190800" cy="4767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82;p15">
            <a:extLst>
              <a:ext uri="{FF2B5EF4-FFF2-40B4-BE49-F238E27FC236}">
                <a16:creationId xmlns:a16="http://schemas.microsoft.com/office/drawing/2014/main" id="{63BEED6B-81A7-4188-957A-09612AC7203D}"/>
              </a:ext>
            </a:extLst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6647486" y="3122014"/>
            <a:ext cx="1751097" cy="1580276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62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16" y="2211062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032750"/>
            <a:ext cx="3332700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Internet</a:t>
            </a:r>
            <a:endParaRPr sz="6000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685799" y="2582657"/>
            <a:ext cx="3489361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dirty="0"/>
              <a:t>C’est le réseau des réseaux de machines. </a:t>
            </a:r>
            <a:br>
              <a:rPr lang="fr-FR" sz="1800" dirty="0"/>
            </a:br>
            <a:r>
              <a:rPr lang="fr-FR" sz="1800" dirty="0"/>
              <a:t>La connexion physique, les câbles sous l’océans, les data </a:t>
            </a:r>
            <a:r>
              <a:rPr lang="fr-FR" sz="1800" dirty="0" err="1"/>
              <a:t>centers</a:t>
            </a:r>
            <a:r>
              <a:rPr lang="fr-FR" sz="1800" dirty="0"/>
              <a:t>, les antennes 5G, votre poche et la mienne. </a:t>
            </a:r>
            <a:br>
              <a:rPr lang="fr-FR" sz="1800" dirty="0"/>
            </a:br>
            <a:r>
              <a:rPr lang="fr-FR" sz="1400" dirty="0" err="1"/>
              <a:t>Eric</a:t>
            </a:r>
            <a:r>
              <a:rPr lang="fr-FR" sz="1400" dirty="0"/>
              <a:t> Schmidt : la disparition d’Internet</a:t>
            </a:r>
            <a:endParaRPr sz="1400"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55" y="1434470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684" y="1556163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2170138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1777572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011" y="756240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0302" y="1666762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6958825" y="3257288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4910575" y="20352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3038" y="1370716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4637575" y="3181088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6910225" y="21114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2863" y="2732996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60716" y="3287994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4133" y="3448355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6114350" y="1645250"/>
            <a:ext cx="190800" cy="4767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web, c’est les services des réseaux. 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Un service : allumer la radio avec l’électricité d’EDF</a:t>
            </a:r>
            <a:br>
              <a:rPr lang="fr-FR" dirty="0"/>
            </a:br>
            <a:r>
              <a:rPr lang="fr-FR" dirty="0"/>
              <a:t>Le réseau : les câbles électriques et la centrale nucléaire. </a:t>
            </a:r>
            <a:br>
              <a:rPr lang="fr-FR" dirty="0"/>
            </a:br>
            <a:r>
              <a:rPr lang="fr-FR" sz="1600" dirty="0"/>
              <a:t>Facebook ou Google fournissent des services web, ce n’est pas Internet !</a:t>
            </a:r>
            <a:endParaRPr sz="1100" i="1"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53" name="Google Shape;153;p22" descr="Relations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275" y="1040850"/>
            <a:ext cx="3061800" cy="3061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50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un ordinateur ?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Internet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b="1" dirty="0"/>
              <a:t>C’est quoi les données 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la sécurité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Cas pratiques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1" name="Google Shape;534;p39">
            <a:extLst>
              <a:ext uri="{FF2B5EF4-FFF2-40B4-BE49-F238E27FC236}">
                <a16:creationId xmlns:a16="http://schemas.microsoft.com/office/drawing/2014/main" id="{ADE3ED9E-7DDA-403E-B7D5-AD7F00FFDFFC}"/>
              </a:ext>
            </a:extLst>
          </p:cNvPr>
          <p:cNvGrpSpPr/>
          <p:nvPr/>
        </p:nvGrpSpPr>
        <p:grpSpPr>
          <a:xfrm>
            <a:off x="7875284" y="3939611"/>
            <a:ext cx="605300" cy="889426"/>
            <a:chOff x="6730350" y="2315900"/>
            <a:chExt cx="257700" cy="420100"/>
          </a:xfrm>
        </p:grpSpPr>
        <p:sp>
          <p:nvSpPr>
            <p:cNvPr id="12" name="Google Shape;535;p39">
              <a:extLst>
                <a:ext uri="{FF2B5EF4-FFF2-40B4-BE49-F238E27FC236}">
                  <a16:creationId xmlns:a16="http://schemas.microsoft.com/office/drawing/2014/main" id="{38773029-06DD-4C12-B0E1-D21162D6AF28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39">
              <a:extLst>
                <a:ext uri="{FF2B5EF4-FFF2-40B4-BE49-F238E27FC236}">
                  <a16:creationId xmlns:a16="http://schemas.microsoft.com/office/drawing/2014/main" id="{B02E3F16-19A7-4D20-BA83-0B65519FB307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39">
              <a:extLst>
                <a:ext uri="{FF2B5EF4-FFF2-40B4-BE49-F238E27FC236}">
                  <a16:creationId xmlns:a16="http://schemas.microsoft.com/office/drawing/2014/main" id="{225154CB-C285-46F1-9EC8-0B1B5B060EBA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9">
              <a:extLst>
                <a:ext uri="{FF2B5EF4-FFF2-40B4-BE49-F238E27FC236}">
                  <a16:creationId xmlns:a16="http://schemas.microsoft.com/office/drawing/2014/main" id="{E431A444-31B8-4104-95DE-B9468972987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9">
              <a:extLst>
                <a:ext uri="{FF2B5EF4-FFF2-40B4-BE49-F238E27FC236}">
                  <a16:creationId xmlns:a16="http://schemas.microsoft.com/office/drawing/2014/main" id="{9BA3FE95-D2F2-4780-87FC-104BDA58D0AB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Google Shape;378;p38">
            <a:extLst>
              <a:ext uri="{FF2B5EF4-FFF2-40B4-BE49-F238E27FC236}">
                <a16:creationId xmlns:a16="http://schemas.microsoft.com/office/drawing/2014/main" id="{D62C780F-08CF-421E-8FC2-6F383B2ACE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307" y="369862"/>
            <a:ext cx="1217100" cy="138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82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C’est quoi les données ?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Pour sécuriser son réseau, il faut comprendre ses données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29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r>
              <a:rPr lang="fr-FR" dirty="0"/>
              <a:t>e </a:t>
            </a:r>
            <a:r>
              <a:rPr lang="en" dirty="0"/>
              <a:t>s</a:t>
            </a:r>
            <a:r>
              <a:rPr lang="fr-FR" dirty="0"/>
              <a:t>on</a:t>
            </a:r>
            <a:r>
              <a:rPr lang="en" dirty="0"/>
              <a:t>t de</a:t>
            </a:r>
            <a:r>
              <a:rPr lang="fr-FR" dirty="0"/>
              <a:t>s</a:t>
            </a:r>
            <a:r>
              <a:rPr lang="en" dirty="0"/>
              <a:t> information</a:t>
            </a:r>
            <a:r>
              <a:rPr lang="fr-FR" dirty="0"/>
              <a:t>s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Une information qui contient ses méta données. </a:t>
            </a:r>
            <a:br>
              <a:rPr lang="fr-FR" dirty="0"/>
            </a:br>
            <a:r>
              <a:rPr lang="fr-FR" dirty="0"/>
              <a:t>Les données de la donnée. </a:t>
            </a:r>
            <a:br>
              <a:rPr lang="fr-FR" dirty="0"/>
            </a:br>
            <a:r>
              <a:rPr lang="fr-FR" sz="1800" i="1" dirty="0"/>
              <a:t>Date de création, poids, localisation…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i="1" dirty="0"/>
              <a:t>Exemple : la photo de vacance</a:t>
            </a:r>
            <a:endParaRPr sz="1000" i="1"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93433" y="1040850"/>
            <a:ext cx="3297484" cy="3061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01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22413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dirty="0"/>
              <a:t>LE BIG DATA : </a:t>
            </a:r>
            <a:br>
              <a:rPr lang="fr-FR" sz="2400" b="0" dirty="0"/>
            </a:br>
            <a:r>
              <a:rPr lang="fr-FR" sz="2000" b="0" dirty="0"/>
              <a:t>traité par les algorithmes et l’IA</a:t>
            </a:r>
            <a:endParaRPr sz="2000"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" name="Google Shape;388;p38">
            <a:extLst>
              <a:ext uri="{FF2B5EF4-FFF2-40B4-BE49-F238E27FC236}">
                <a16:creationId xmlns:a16="http://schemas.microsoft.com/office/drawing/2014/main" id="{27BD34A8-85D3-4FD4-A660-62A4BACD0D3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319" y="1660297"/>
            <a:ext cx="836651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67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Salut !</a:t>
            </a:r>
            <a:endParaRPr sz="72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b="1" dirty="0">
                <a:latin typeface="Muli"/>
                <a:ea typeface="Muli"/>
                <a:cs typeface="Muli"/>
                <a:sym typeface="Muli"/>
              </a:rPr>
              <a:t>Bienvenue au Lab01 ! </a:t>
            </a:r>
            <a:endParaRPr sz="18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Je suis Aurélien et nous allons apprendre ensemble.</a:t>
            </a:r>
            <a:br>
              <a:rPr lang="en" sz="1800" dirty="0"/>
            </a:br>
            <a:r>
              <a:rPr lang="fr-FR" sz="1800" dirty="0"/>
              <a:t>l</a:t>
            </a:r>
            <a:r>
              <a:rPr lang="en" sz="1800" dirty="0"/>
              <a:t>ab01.fr</a:t>
            </a:r>
            <a:endParaRPr sz="1800" b="1" dirty="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03775" y="1066100"/>
            <a:ext cx="3676800" cy="3011299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8947FF-4B63-4FF1-BB34-BA1F2346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863" y="3993815"/>
            <a:ext cx="1512071" cy="15120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caractère personnelle 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Une donnée relié à vous…</a:t>
            </a:r>
            <a:endParaRPr sz="1000" i="1"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24004" y="1040850"/>
            <a:ext cx="3636342" cy="3061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53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 pas tout mélanger !</a:t>
            </a: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Aurélien au Lab01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Je vous accompagne dans vos usages numériques. </a:t>
            </a:r>
            <a:br>
              <a:rPr lang="en" dirty="0"/>
            </a:br>
            <a:r>
              <a:rPr lang="en" dirty="0"/>
              <a:t>Salarié d’une structure associative, j’ai des comptes à rendre. </a:t>
            </a:r>
            <a:br>
              <a:rPr lang="en" dirty="0"/>
            </a:br>
            <a:r>
              <a:rPr lang="en" dirty="0"/>
              <a:t>Fiche de paies. </a:t>
            </a:r>
            <a:br>
              <a:rPr lang="en" dirty="0"/>
            </a:br>
            <a:r>
              <a:rPr lang="en" dirty="0"/>
              <a:t>Mutuelle.</a:t>
            </a: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Aurélien le citoyen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Comme tout le monde…</a:t>
            </a:r>
            <a:br>
              <a:rPr lang="en" dirty="0"/>
            </a:br>
            <a:r>
              <a:rPr lang="en" dirty="0"/>
              <a:t>Numéro fiscal</a:t>
            </a:r>
            <a:br>
              <a:rPr lang="en" dirty="0"/>
            </a:br>
            <a:r>
              <a:rPr lang="en" dirty="0"/>
              <a:t>Données bancaires</a:t>
            </a:r>
            <a:br>
              <a:rPr lang="en" dirty="0"/>
            </a:br>
            <a:r>
              <a:rPr lang="en" dirty="0"/>
              <a:t>Numéro de sécurité social</a:t>
            </a:r>
            <a:br>
              <a:rPr lang="en" dirty="0"/>
            </a:br>
            <a:r>
              <a:rPr lang="en" dirty="0"/>
              <a:t>Administration </a:t>
            </a:r>
            <a:br>
              <a:rPr lang="en" dirty="0"/>
            </a:br>
            <a:r>
              <a:rPr lang="en" dirty="0"/>
              <a:t>Fournisseur d’énergie</a:t>
            </a:r>
            <a:br>
              <a:rPr lang="en" dirty="0"/>
            </a:br>
            <a:r>
              <a:rPr lang="en" dirty="0"/>
              <a:t>Casier judiciaire</a:t>
            </a:r>
            <a:br>
              <a:rPr lang="en" dirty="0"/>
            </a:br>
            <a:endParaRPr dirty="0"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b="1" dirty="0" err="1"/>
              <a:t>Wishmerhill</a:t>
            </a:r>
            <a:r>
              <a:rPr lang="fr-FR" b="1" dirty="0"/>
              <a:t> Pseudo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Je joue à Animal </a:t>
            </a:r>
            <a:r>
              <a:rPr lang="fr-FR" dirty="0" err="1"/>
              <a:t>Crossing</a:t>
            </a:r>
            <a:r>
              <a:rPr lang="fr-FR" dirty="0"/>
              <a:t>, venez sur mon île des Elfes de la Nuit.</a:t>
            </a:r>
            <a:br>
              <a:rPr lang="fr-FR" dirty="0"/>
            </a:br>
            <a:r>
              <a:rPr lang="fr-FR" dirty="0"/>
              <a:t>Nous cohabitons avec les chouettes et nous avons un très beau musée de </a:t>
            </a:r>
            <a:r>
              <a:rPr lang="fr-FR" dirty="0" err="1"/>
              <a:t>colléoptères</a:t>
            </a:r>
            <a:r>
              <a:rPr lang="fr-FR" dirty="0"/>
              <a:t>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7" name="Google Shape;144;p21"/>
          <p:cNvSpPr txBox="1">
            <a:spLocks/>
          </p:cNvSpPr>
          <p:nvPr/>
        </p:nvSpPr>
        <p:spPr>
          <a:xfrm>
            <a:off x="6510968" y="4108172"/>
            <a:ext cx="2314170" cy="86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 Regular"/>
              <a:buChar char="⬡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 Regular"/>
              <a:buChar char="∙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 Regular"/>
              <a:buChar char="∙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 Regular"/>
              <a:buChar char="●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 Regular"/>
              <a:buChar char="○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 Regular"/>
              <a:buChar char="■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 Regular"/>
              <a:buChar char="●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 Regular"/>
              <a:buChar char="○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 Regular"/>
              <a:buChar char="■"/>
              <a:defRPr sz="16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indent="0">
              <a:buFont typeface="Muli Regular"/>
              <a:buNone/>
            </a:pPr>
            <a:r>
              <a:rPr lang="fr-FR" b="1" i="1" dirty="0"/>
              <a:t>L’identité numérique</a:t>
            </a:r>
          </a:p>
          <a:p>
            <a:pPr marL="0" indent="0">
              <a:buFont typeface="Muli Regular"/>
              <a:buNone/>
            </a:pPr>
            <a:r>
              <a:rPr lang="fr-FR" i="1" dirty="0"/>
              <a:t>Je suis multiple</a:t>
            </a:r>
          </a:p>
        </p:txBody>
      </p:sp>
      <p:pic>
        <p:nvPicPr>
          <p:cNvPr id="8" name="Google Shape;380;p38">
            <a:extLst>
              <a:ext uri="{FF2B5EF4-FFF2-40B4-BE49-F238E27FC236}">
                <a16:creationId xmlns:a16="http://schemas.microsoft.com/office/drawing/2014/main" id="{09970865-9E0A-42C7-8211-F69839CE46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873" y="634675"/>
            <a:ext cx="282577" cy="82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sont vos données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votre ordinateur</a:t>
            </a:r>
          </a:p>
          <a:p>
            <a:r>
              <a:rPr lang="fr-FR" dirty="0"/>
              <a:t>Dans votre disque dur</a:t>
            </a:r>
          </a:p>
          <a:p>
            <a:r>
              <a:rPr lang="fr-FR" dirty="0"/>
              <a:t>Disque dur externe</a:t>
            </a:r>
          </a:p>
          <a:p>
            <a:r>
              <a:rPr lang="fr-FR" dirty="0"/>
              <a:t>Sauvegarde</a:t>
            </a:r>
          </a:p>
          <a:p>
            <a:r>
              <a:rPr lang="fr-FR" dirty="0"/>
              <a:t>Archivage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3753943" y="1352550"/>
            <a:ext cx="2841000" cy="2305124"/>
          </a:xfrm>
        </p:spPr>
        <p:txBody>
          <a:bodyPr/>
          <a:lstStyle/>
          <a:p>
            <a:r>
              <a:rPr lang="fr-FR" dirty="0"/>
              <a:t>En ligne </a:t>
            </a:r>
          </a:p>
          <a:p>
            <a:pPr lvl="1"/>
            <a:r>
              <a:rPr lang="fr-FR" dirty="0"/>
              <a:t>Facebook</a:t>
            </a:r>
          </a:p>
          <a:p>
            <a:pPr lvl="1"/>
            <a:r>
              <a:rPr lang="fr-FR" dirty="0"/>
              <a:t>Impôts</a:t>
            </a:r>
          </a:p>
          <a:p>
            <a:pPr lvl="1"/>
            <a:r>
              <a:rPr lang="fr-FR" dirty="0"/>
              <a:t>Mail</a:t>
            </a:r>
          </a:p>
          <a:p>
            <a:pPr lvl="1"/>
            <a:r>
              <a:rPr lang="fr-FR" dirty="0"/>
              <a:t>Etc…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pic>
        <p:nvPicPr>
          <p:cNvPr id="6" name="Google Shape;377;p38">
            <a:extLst>
              <a:ext uri="{FF2B5EF4-FFF2-40B4-BE49-F238E27FC236}">
                <a16:creationId xmlns:a16="http://schemas.microsoft.com/office/drawing/2014/main" id="{5FA28F34-7896-4C7A-A9F1-D209D563C9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69787" y="3739758"/>
            <a:ext cx="1842723" cy="10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8;p38">
            <a:extLst>
              <a:ext uri="{FF2B5EF4-FFF2-40B4-BE49-F238E27FC236}">
                <a16:creationId xmlns:a16="http://schemas.microsoft.com/office/drawing/2014/main" id="{0E502D9A-EA1D-435F-B474-96983AE696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598" y="3120625"/>
            <a:ext cx="1217100" cy="13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91;p38">
            <a:extLst>
              <a:ext uri="{FF2B5EF4-FFF2-40B4-BE49-F238E27FC236}">
                <a16:creationId xmlns:a16="http://schemas.microsoft.com/office/drawing/2014/main" id="{6D39AAAA-8082-44B4-893C-12FE76D3330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755" y="2629498"/>
            <a:ext cx="681510" cy="43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8;p38">
            <a:extLst>
              <a:ext uri="{FF2B5EF4-FFF2-40B4-BE49-F238E27FC236}">
                <a16:creationId xmlns:a16="http://schemas.microsoft.com/office/drawing/2014/main" id="{8F2187B7-4346-43AD-A21E-6162E819B44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4443" y="441097"/>
            <a:ext cx="836651" cy="91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24;p19">
            <a:extLst>
              <a:ext uri="{FF2B5EF4-FFF2-40B4-BE49-F238E27FC236}">
                <a16:creationId xmlns:a16="http://schemas.microsoft.com/office/drawing/2014/main" id="{DA43B04E-6508-4B3F-8720-CA2642D4D8C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187353" y="3067217"/>
            <a:ext cx="125157" cy="97806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F70196F-6006-4ACF-BEDD-27EA3F72D48E}"/>
              </a:ext>
            </a:extLst>
          </p:cNvPr>
          <p:cNvSpPr txBox="1"/>
          <p:nvPr/>
        </p:nvSpPr>
        <p:spPr>
          <a:xfrm>
            <a:off x="4293765" y="3882784"/>
            <a:ext cx="2649196" cy="849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000"/>
            </a:pPr>
            <a:r>
              <a:rPr lang="fr-FR" sz="2000" b="1" dirty="0">
                <a:solidFill>
                  <a:schemeClr val="lt1"/>
                </a:solidFill>
                <a:latin typeface="Muli Regular"/>
                <a:sym typeface="Muli Regular"/>
              </a:rPr>
              <a:t>📜</a:t>
            </a:r>
            <a:r>
              <a:rPr lang="fr-FR" sz="2000" b="1" i="1" dirty="0">
                <a:solidFill>
                  <a:schemeClr val="lt1"/>
                </a:solidFill>
                <a:latin typeface="Muli Regular"/>
                <a:sym typeface="Muli Regular"/>
              </a:rPr>
              <a:t> RGPD</a:t>
            </a:r>
          </a:p>
          <a:p>
            <a:pPr marL="101600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000"/>
            </a:pPr>
            <a:r>
              <a:rPr lang="fr-FR" sz="2000" b="1" dirty="0">
                <a:solidFill>
                  <a:schemeClr val="lt1"/>
                </a:solidFill>
                <a:latin typeface="Muli Regular"/>
                <a:sym typeface="Muli Regular"/>
              </a:rPr>
              <a:t>☁</a:t>
            </a:r>
            <a:r>
              <a:rPr lang="fr-FR" sz="2000" b="1" i="1" dirty="0">
                <a:solidFill>
                  <a:schemeClr val="lt1"/>
                </a:solidFill>
                <a:latin typeface="Muli Regular"/>
                <a:sym typeface="Muli Regular"/>
              </a:rPr>
              <a:t> Cloud </a:t>
            </a:r>
            <a:r>
              <a:rPr lang="fr-FR" sz="2000" b="1" i="1" dirty="0" err="1">
                <a:solidFill>
                  <a:schemeClr val="lt1"/>
                </a:solidFill>
                <a:latin typeface="Muli Regular"/>
                <a:sym typeface="Muli Regular"/>
              </a:rPr>
              <a:t>Act</a:t>
            </a:r>
            <a:endParaRPr lang="fr-FR" sz="2000" b="1" i="1" dirty="0">
              <a:solidFill>
                <a:schemeClr val="lt1"/>
              </a:solidFill>
              <a:latin typeface="Muli Regular"/>
              <a:sym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82268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un ordinateur ?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Internet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les données 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b="1" dirty="0"/>
              <a:t>C’est quoi la sécurité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Cas pratiques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1" name="Google Shape;534;p39">
            <a:extLst>
              <a:ext uri="{FF2B5EF4-FFF2-40B4-BE49-F238E27FC236}">
                <a16:creationId xmlns:a16="http://schemas.microsoft.com/office/drawing/2014/main" id="{ADE3ED9E-7DDA-403E-B7D5-AD7F00FFDFFC}"/>
              </a:ext>
            </a:extLst>
          </p:cNvPr>
          <p:cNvGrpSpPr/>
          <p:nvPr/>
        </p:nvGrpSpPr>
        <p:grpSpPr>
          <a:xfrm>
            <a:off x="7875284" y="3939611"/>
            <a:ext cx="605300" cy="889426"/>
            <a:chOff x="6730350" y="2315900"/>
            <a:chExt cx="257700" cy="420100"/>
          </a:xfrm>
        </p:grpSpPr>
        <p:sp>
          <p:nvSpPr>
            <p:cNvPr id="12" name="Google Shape;535;p39">
              <a:extLst>
                <a:ext uri="{FF2B5EF4-FFF2-40B4-BE49-F238E27FC236}">
                  <a16:creationId xmlns:a16="http://schemas.microsoft.com/office/drawing/2014/main" id="{38773029-06DD-4C12-B0E1-D21162D6AF28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39">
              <a:extLst>
                <a:ext uri="{FF2B5EF4-FFF2-40B4-BE49-F238E27FC236}">
                  <a16:creationId xmlns:a16="http://schemas.microsoft.com/office/drawing/2014/main" id="{B02E3F16-19A7-4D20-BA83-0B65519FB307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39">
              <a:extLst>
                <a:ext uri="{FF2B5EF4-FFF2-40B4-BE49-F238E27FC236}">
                  <a16:creationId xmlns:a16="http://schemas.microsoft.com/office/drawing/2014/main" id="{225154CB-C285-46F1-9EC8-0B1B5B060EBA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9">
              <a:extLst>
                <a:ext uri="{FF2B5EF4-FFF2-40B4-BE49-F238E27FC236}">
                  <a16:creationId xmlns:a16="http://schemas.microsoft.com/office/drawing/2014/main" id="{E431A444-31B8-4104-95DE-B9468972987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9">
              <a:extLst>
                <a:ext uri="{FF2B5EF4-FFF2-40B4-BE49-F238E27FC236}">
                  <a16:creationId xmlns:a16="http://schemas.microsoft.com/office/drawing/2014/main" id="{9BA3FE95-D2F2-4780-87FC-104BDA58D0AB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Google Shape;378;p38">
            <a:extLst>
              <a:ext uri="{FF2B5EF4-FFF2-40B4-BE49-F238E27FC236}">
                <a16:creationId xmlns:a16="http://schemas.microsoft.com/office/drawing/2014/main" id="{D62C780F-08CF-421E-8FC2-6F383B2ACE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307" y="369862"/>
            <a:ext cx="1217100" cy="138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50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C’est quoi la sécurité ? 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protection et la confidentialité de vos réseaux, vos appareils et vos données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32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LE MOT DE PASSE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A54312-73F2-4817-8388-773B11CB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634703"/>
            <a:ext cx="6014400" cy="3161700"/>
          </a:xfrm>
        </p:spPr>
        <p:txBody>
          <a:bodyPr/>
          <a:lstStyle/>
          <a:p>
            <a:r>
              <a:rPr lang="fr-FR" dirty="0"/>
              <a:t>le-M0td€pa$$E!cé1porcTEMP5</a:t>
            </a:r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25</a:t>
            </a:fld>
            <a:endParaRPr lang="en"/>
          </a:p>
        </p:txBody>
      </p:sp>
      <p:pic>
        <p:nvPicPr>
          <p:cNvPr id="6" name="Graphique 5" descr="Livres">
            <a:extLst>
              <a:ext uri="{FF2B5EF4-FFF2-40B4-BE49-F238E27FC236}">
                <a16:creationId xmlns:a16="http://schemas.microsoft.com/office/drawing/2014/main" id="{28F05BAB-C02C-4DA0-AD21-51846B97C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4027" y="1844224"/>
            <a:ext cx="2670026" cy="26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Hygiène </a:t>
            </a:r>
            <a:br>
              <a:rPr lang="fr-FR" dirty="0"/>
            </a:br>
            <a:r>
              <a:rPr lang="fr-FR" dirty="0"/>
              <a:t>Numérique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On ferme son bureau… </a:t>
            </a:r>
            <a:br>
              <a:rPr lang="fr-FR" dirty="0"/>
            </a:br>
            <a:r>
              <a:rPr lang="fr-FR" dirty="0"/>
              <a:t>et son ordinateur.</a:t>
            </a:r>
            <a:endParaRPr sz="1000" i="1"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24004" y="1151758"/>
            <a:ext cx="3636342" cy="2839983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769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Vos réseaux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284182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Changer le mot de passe de la box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Ne pas l’afficher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Situation pro : double connexion wifi et 4G ou 5G pour assurer la continuité du service </a:t>
            </a:r>
          </a:p>
          <a:p>
            <a:pPr>
              <a:spcBef>
                <a:spcPts val="0"/>
              </a:spcBef>
            </a:pPr>
            <a:r>
              <a:rPr lang="fr-FR" dirty="0"/>
              <a:t>Sécuriser votre </a:t>
            </a:r>
            <a:r>
              <a:rPr lang="fr-FR" dirty="0" err="1"/>
              <a:t>wi-fi</a:t>
            </a:r>
            <a:endParaRPr lang="fr-FR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Vous partez, vous dormez : éteignez la box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sz="1800" i="1" dirty="0"/>
              <a:t>Vous êtes responsables de vos connexions</a:t>
            </a:r>
            <a:endParaRPr sz="1800" i="1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239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Vos réseaux - anonymisation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Fenêtre de navigation privée : ne retient pas l’historique et c’est tout !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Naviguer sur TOR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Utiliser un VPN (Virtual </a:t>
            </a:r>
            <a:r>
              <a:rPr lang="fr-FR" dirty="0" err="1"/>
              <a:t>Private</a:t>
            </a:r>
            <a:r>
              <a:rPr lang="fr-FR" dirty="0"/>
              <a:t> Network) </a:t>
            </a:r>
            <a:r>
              <a:rPr lang="fr-FR"/>
              <a:t>si vraiment nécessaire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89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Votre réseau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Auto-hébergement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Vos serveurs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Hébergeurs associatifs : les CHATONS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Chez un pro et des prestataires </a:t>
            </a:r>
            <a:br>
              <a:rPr lang="fr-FR" dirty="0"/>
            </a:br>
            <a:r>
              <a:rPr lang="fr-FR" dirty="0"/>
              <a:t>que vous connaissez !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15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90455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800" dirty="0"/>
              <a:t>Et maintenant, si je volais votre ordinateur, </a:t>
            </a:r>
            <a:br>
              <a:rPr lang="fr-FR" sz="2800" dirty="0"/>
            </a:br>
            <a:r>
              <a:rPr lang="fr-FR" sz="2800" dirty="0"/>
              <a:t>votre disque dur externe </a:t>
            </a:r>
            <a:br>
              <a:rPr lang="fr-FR" sz="2800" dirty="0"/>
            </a:br>
            <a:r>
              <a:rPr lang="fr-FR" sz="2800" dirty="0"/>
              <a:t>et votre téléphone, </a:t>
            </a:r>
            <a:br>
              <a:rPr lang="fr-FR" sz="2800" dirty="0"/>
            </a:br>
            <a:r>
              <a:rPr lang="fr-FR" sz="2800" dirty="0"/>
              <a:t>que se passerait-il ? 😫</a:t>
            </a:r>
            <a:endParaRPr lang="en" sz="2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4" name="Google Shape;501;p39">
            <a:extLst>
              <a:ext uri="{FF2B5EF4-FFF2-40B4-BE49-F238E27FC236}">
                <a16:creationId xmlns:a16="http://schemas.microsoft.com/office/drawing/2014/main" id="{12CB723C-FD0B-4411-B8A7-26B01161FD7A}"/>
              </a:ext>
            </a:extLst>
          </p:cNvPr>
          <p:cNvGrpSpPr/>
          <p:nvPr/>
        </p:nvGrpSpPr>
        <p:grpSpPr>
          <a:xfrm>
            <a:off x="7964680" y="4062773"/>
            <a:ext cx="694280" cy="736952"/>
            <a:chOff x="5970800" y="1619250"/>
            <a:chExt cx="428650" cy="456725"/>
          </a:xfrm>
        </p:grpSpPr>
        <p:sp>
          <p:nvSpPr>
            <p:cNvPr id="5" name="Google Shape;502;p39">
              <a:extLst>
                <a:ext uri="{FF2B5EF4-FFF2-40B4-BE49-F238E27FC236}">
                  <a16:creationId xmlns:a16="http://schemas.microsoft.com/office/drawing/2014/main" id="{63E24438-4FFD-4BF6-BB3D-A773F31DADF6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03;p39">
              <a:extLst>
                <a:ext uri="{FF2B5EF4-FFF2-40B4-BE49-F238E27FC236}">
                  <a16:creationId xmlns:a16="http://schemas.microsoft.com/office/drawing/2014/main" id="{5A86BAFB-DFF0-4033-9E4B-EAD2C0B5BF6C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04;p39">
              <a:extLst>
                <a:ext uri="{FF2B5EF4-FFF2-40B4-BE49-F238E27FC236}">
                  <a16:creationId xmlns:a16="http://schemas.microsoft.com/office/drawing/2014/main" id="{FA584D7A-0A49-4D53-A9F6-CC7184ED63F3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5;p39">
              <a:extLst>
                <a:ext uri="{FF2B5EF4-FFF2-40B4-BE49-F238E27FC236}">
                  <a16:creationId xmlns:a16="http://schemas.microsoft.com/office/drawing/2014/main" id="{B36AF6CC-79FB-4760-95D7-532CCDD58AD2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6;p39">
              <a:extLst>
                <a:ext uri="{FF2B5EF4-FFF2-40B4-BE49-F238E27FC236}">
                  <a16:creationId xmlns:a16="http://schemas.microsoft.com/office/drawing/2014/main" id="{B4697299-7B77-42D4-A947-84D98CE89612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Vos appareils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Bien ranger son ordinateur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Ne pas utiliser en tant qu’admin surtout en naviguant sur le net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Mot de passe fort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Réflexe : je m’absente de mon poste, je verrouille.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endParaRPr lang="fr-FR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63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Vos appareils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820108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Il est toujours l’heure de faire la mise à jour</a:t>
            </a:r>
          </a:p>
          <a:p>
            <a:pPr lvl="0">
              <a:spcBef>
                <a:spcPts val="0"/>
              </a:spcBef>
            </a:pPr>
            <a:r>
              <a:rPr lang="fr-FR" dirty="0"/>
              <a:t>Un coup de </a:t>
            </a:r>
            <a:r>
              <a:rPr lang="fr-FR" dirty="0" err="1"/>
              <a:t>Ccleaner</a:t>
            </a:r>
            <a:r>
              <a:rPr lang="fr-FR" dirty="0"/>
              <a:t> avant d’éteindre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Attention aux clés USB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Protéger son BIOS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857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Vos données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FR" dirty="0"/>
              <a:t>Un mot de passe fort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Un coffre fort : </a:t>
            </a:r>
            <a:r>
              <a:rPr lang="fr-FR" dirty="0" err="1"/>
              <a:t>Keepass</a:t>
            </a:r>
            <a:r>
              <a:rPr lang="fr-FR" dirty="0"/>
              <a:t>, </a:t>
            </a:r>
            <a:r>
              <a:rPr lang="fr-FR" dirty="0" err="1"/>
              <a:t>Dashlane</a:t>
            </a:r>
            <a:r>
              <a:rPr lang="fr-FR" dirty="0"/>
              <a:t>, </a:t>
            </a:r>
            <a:r>
              <a:rPr lang="fr-FR" dirty="0" err="1"/>
              <a:t>LastPass</a:t>
            </a:r>
            <a:r>
              <a:rPr lang="fr-FR" dirty="0"/>
              <a:t>, </a:t>
            </a:r>
            <a:r>
              <a:rPr lang="fr-FR" dirty="0" err="1"/>
              <a:t>BitWarden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Double Authentification : </a:t>
            </a:r>
            <a:r>
              <a:rPr lang="fr-FR" dirty="0" err="1"/>
              <a:t>Authy</a:t>
            </a:r>
            <a:endParaRPr lang="fr-FR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064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Conserver vos données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49" y="1352550"/>
            <a:ext cx="6709013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FR" dirty="0"/>
              <a:t>Sauvegarde externe : back-up quotidien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Disque dur externe ou NAS dans les locaux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Disque dur externe dans un autre local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Doublé la sauvegarde externe sur des serveurs (OneDrive)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Archivage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endParaRPr lang="fr-FR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40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un ordinateur ?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Internet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les données 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la sécurité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b="1" dirty="0"/>
              <a:t>Cas pratiques</a:t>
            </a:r>
            <a:endParaRPr b="1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11" name="Google Shape;534;p39">
            <a:extLst>
              <a:ext uri="{FF2B5EF4-FFF2-40B4-BE49-F238E27FC236}">
                <a16:creationId xmlns:a16="http://schemas.microsoft.com/office/drawing/2014/main" id="{ADE3ED9E-7DDA-403E-B7D5-AD7F00FFDFFC}"/>
              </a:ext>
            </a:extLst>
          </p:cNvPr>
          <p:cNvGrpSpPr/>
          <p:nvPr/>
        </p:nvGrpSpPr>
        <p:grpSpPr>
          <a:xfrm>
            <a:off x="7875284" y="3939611"/>
            <a:ext cx="605300" cy="889426"/>
            <a:chOff x="6730350" y="2315900"/>
            <a:chExt cx="257700" cy="420100"/>
          </a:xfrm>
        </p:grpSpPr>
        <p:sp>
          <p:nvSpPr>
            <p:cNvPr id="12" name="Google Shape;535;p39">
              <a:extLst>
                <a:ext uri="{FF2B5EF4-FFF2-40B4-BE49-F238E27FC236}">
                  <a16:creationId xmlns:a16="http://schemas.microsoft.com/office/drawing/2014/main" id="{38773029-06DD-4C12-B0E1-D21162D6AF28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39">
              <a:extLst>
                <a:ext uri="{FF2B5EF4-FFF2-40B4-BE49-F238E27FC236}">
                  <a16:creationId xmlns:a16="http://schemas.microsoft.com/office/drawing/2014/main" id="{B02E3F16-19A7-4D20-BA83-0B65519FB307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39">
              <a:extLst>
                <a:ext uri="{FF2B5EF4-FFF2-40B4-BE49-F238E27FC236}">
                  <a16:creationId xmlns:a16="http://schemas.microsoft.com/office/drawing/2014/main" id="{225154CB-C285-46F1-9EC8-0B1B5B060EBA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9">
              <a:extLst>
                <a:ext uri="{FF2B5EF4-FFF2-40B4-BE49-F238E27FC236}">
                  <a16:creationId xmlns:a16="http://schemas.microsoft.com/office/drawing/2014/main" id="{E431A444-31B8-4104-95DE-B9468972987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9">
              <a:extLst>
                <a:ext uri="{FF2B5EF4-FFF2-40B4-BE49-F238E27FC236}">
                  <a16:creationId xmlns:a16="http://schemas.microsoft.com/office/drawing/2014/main" id="{9BA3FE95-D2F2-4780-87FC-104BDA58D0AB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Google Shape;378;p38">
            <a:extLst>
              <a:ext uri="{FF2B5EF4-FFF2-40B4-BE49-F238E27FC236}">
                <a16:creationId xmlns:a16="http://schemas.microsoft.com/office/drawing/2014/main" id="{D62C780F-08CF-421E-8FC2-6F383B2ACE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307" y="369862"/>
            <a:ext cx="1217100" cy="138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661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passe à la pratique !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protection et la confidentialité de vos réseaux, vos appareils et vos données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917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343849" y="1011674"/>
            <a:ext cx="5945713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b="1" dirty="0"/>
              <a:t>Par où commencez ?</a:t>
            </a:r>
            <a:br>
              <a:rPr lang="fr-FR" sz="4000" dirty="0"/>
            </a:br>
            <a:r>
              <a:rPr lang="fr-FR" sz="2400" dirty="0"/>
              <a:t>Ai-je des fuites de données ?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🔍</a:t>
            </a:r>
            <a:r>
              <a:rPr lang="fr-FR" sz="2400" dirty="0"/>
              <a:t> </a:t>
            </a:r>
            <a:r>
              <a:rPr lang="fr-FR" sz="2400" dirty="0" err="1"/>
              <a:t>Haveibeenpwned</a:t>
            </a:r>
            <a:r>
              <a:rPr lang="fr-FR" sz="2400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🔍</a:t>
            </a:r>
            <a:r>
              <a:rPr lang="fr-FR" sz="2400" dirty="0"/>
              <a:t> Firefox Monitor</a:t>
            </a:r>
            <a:endParaRPr sz="4000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939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Cartographie et listes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Mes réseaux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Mes appareils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Mes données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112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343849" y="1011674"/>
            <a:ext cx="5945713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sz="3600" b="1" dirty="0"/>
              <a:t>La sécurité informatique c’est l’affaire de tous ! </a:t>
            </a:r>
            <a:br>
              <a:rPr lang="fr-FR" sz="3600" b="1" dirty="0"/>
            </a:br>
            <a:r>
              <a:rPr lang="fr-FR" sz="2400" dirty="0"/>
              <a:t>Dans mon entreprise, qui fait quoi ? </a:t>
            </a:r>
            <a:br>
              <a:rPr lang="fr-FR" sz="2400" dirty="0"/>
            </a:br>
            <a:r>
              <a:rPr lang="fr-FR" sz="2400" dirty="0"/>
              <a:t>Quelles sont les processus de décisions pour les outils informatiques ? »  </a:t>
            </a:r>
            <a:endParaRPr sz="2400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8" name="Google Shape;1139;p41">
            <a:extLst>
              <a:ext uri="{FF2B5EF4-FFF2-40B4-BE49-F238E27FC236}">
                <a16:creationId xmlns:a16="http://schemas.microsoft.com/office/drawing/2014/main" id="{FD83E5AF-CBB3-4060-A33B-CE5667B96348}"/>
              </a:ext>
            </a:extLst>
          </p:cNvPr>
          <p:cNvSpPr txBox="1"/>
          <p:nvPr/>
        </p:nvSpPr>
        <p:spPr>
          <a:xfrm>
            <a:off x="7039984" y="3483826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F1C232"/>
                </a:solidFill>
              </a:rPr>
              <a:t>😉</a:t>
            </a:r>
            <a:endParaRPr sz="9600" dirty="0">
              <a:solidFill>
                <a:srgbClr val="F1C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3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dirty="0"/>
              <a:t>Merci !</a:t>
            </a:r>
            <a:endParaRPr sz="7200" dirty="0"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b="1" dirty="0">
                <a:latin typeface="Muli"/>
                <a:ea typeface="Muli"/>
                <a:cs typeface="Muli"/>
                <a:sym typeface="Muli"/>
              </a:rPr>
              <a:t>Des questions ? </a:t>
            </a:r>
            <a:endParaRPr sz="18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dirty="0"/>
              <a:t>L</a:t>
            </a:r>
            <a:r>
              <a:rPr lang="en" sz="1800" dirty="0"/>
              <a:t>ab01.fr</a:t>
            </a:r>
            <a:br>
              <a:rPr lang="en" sz="1800" dirty="0"/>
            </a:br>
            <a:r>
              <a:rPr lang="en" sz="1800" dirty="0"/>
              <a:t>48 </a:t>
            </a:r>
            <a:r>
              <a:rPr lang="fr-FR" sz="1800" dirty="0"/>
              <a:t>rue Gustave </a:t>
            </a:r>
            <a:r>
              <a:rPr lang="fr-FR" sz="1800" dirty="0" err="1"/>
              <a:t>Noblemaire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Mardi-J</a:t>
            </a:r>
            <a:r>
              <a:rPr lang="fr-FR" sz="1800" dirty="0" err="1"/>
              <a:t>eudi</a:t>
            </a:r>
            <a:r>
              <a:rPr lang="fr-FR" sz="1800" dirty="0"/>
              <a:t> : 9h-19h</a:t>
            </a:r>
            <a:br>
              <a:rPr lang="fr-FR" sz="1800"/>
            </a:br>
            <a:r>
              <a:rPr lang="fr-FR" sz="1800"/>
              <a:t>Mercredi-Vendredi </a:t>
            </a:r>
            <a:r>
              <a:rPr lang="fr-FR" sz="1800" dirty="0"/>
              <a:t>: 14h-19h</a:t>
            </a:r>
            <a:endParaRPr sz="1800" dirty="0"/>
          </a:p>
        </p:txBody>
      </p:sp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68102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914980"/>
            <a:ext cx="548700" cy="15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9" y="581600"/>
            <a:ext cx="1279700" cy="14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725330-790A-4977-9B27-20612140D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863" y="3993815"/>
            <a:ext cx="1512071" cy="1512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Comprendre les enjeux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49" y="1352550"/>
            <a:ext cx="7384131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La sécurité informatique c’est la sécurité des systèmes d’information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Les données, la data c’est le nouvel or noir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L’intelligence artificielle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La ville intelligente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Les données à caractères personnelles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Les risques sont nombreux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" name="Google Shape;390;p38">
            <a:extLst>
              <a:ext uri="{FF2B5EF4-FFF2-40B4-BE49-F238E27FC236}">
                <a16:creationId xmlns:a16="http://schemas.microsoft.com/office/drawing/2014/main" id="{66881C2D-B0A1-4985-9A13-0712F96823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093" y="2021947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87;p38">
            <a:extLst>
              <a:ext uri="{FF2B5EF4-FFF2-40B4-BE49-F238E27FC236}">
                <a16:creationId xmlns:a16="http://schemas.microsoft.com/office/drawing/2014/main" id="{FA435B4E-31D3-49C0-8D8C-862DDB7D722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081" y="1666430"/>
            <a:ext cx="778474" cy="81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85;p38">
            <a:extLst>
              <a:ext uri="{FF2B5EF4-FFF2-40B4-BE49-F238E27FC236}">
                <a16:creationId xmlns:a16="http://schemas.microsoft.com/office/drawing/2014/main" id="{C9662D37-5BC8-4FF5-BB0E-7B5DC7352E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131" y="4126398"/>
            <a:ext cx="673199" cy="775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501;p39">
            <a:extLst>
              <a:ext uri="{FF2B5EF4-FFF2-40B4-BE49-F238E27FC236}">
                <a16:creationId xmlns:a16="http://schemas.microsoft.com/office/drawing/2014/main" id="{D2178ACD-E233-408B-B0E6-445DFB98127E}"/>
              </a:ext>
            </a:extLst>
          </p:cNvPr>
          <p:cNvGrpSpPr/>
          <p:nvPr/>
        </p:nvGrpSpPr>
        <p:grpSpPr>
          <a:xfrm>
            <a:off x="222198" y="205975"/>
            <a:ext cx="358351" cy="381822"/>
            <a:chOff x="5970800" y="1619250"/>
            <a:chExt cx="428650" cy="456725"/>
          </a:xfrm>
        </p:grpSpPr>
        <p:sp>
          <p:nvSpPr>
            <p:cNvPr id="15" name="Google Shape;502;p39">
              <a:extLst>
                <a:ext uri="{FF2B5EF4-FFF2-40B4-BE49-F238E27FC236}">
                  <a16:creationId xmlns:a16="http://schemas.microsoft.com/office/drawing/2014/main" id="{81567498-15F3-4C67-8D6E-DEDAF965B1E5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3;p39">
              <a:extLst>
                <a:ext uri="{FF2B5EF4-FFF2-40B4-BE49-F238E27FC236}">
                  <a16:creationId xmlns:a16="http://schemas.microsoft.com/office/drawing/2014/main" id="{153B8A8F-C12D-42D7-94C6-8ACA979DC182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;p39">
              <a:extLst>
                <a:ext uri="{FF2B5EF4-FFF2-40B4-BE49-F238E27FC236}">
                  <a16:creationId xmlns:a16="http://schemas.microsoft.com/office/drawing/2014/main" id="{EC6F7112-0FCE-47B2-A7D4-5CD182E75160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5;p39">
              <a:extLst>
                <a:ext uri="{FF2B5EF4-FFF2-40B4-BE49-F238E27FC236}">
                  <a16:creationId xmlns:a16="http://schemas.microsoft.com/office/drawing/2014/main" id="{E7581205-8AAF-45F7-B63C-627104E2FFF3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6;p39">
              <a:extLst>
                <a:ext uri="{FF2B5EF4-FFF2-40B4-BE49-F238E27FC236}">
                  <a16:creationId xmlns:a16="http://schemas.microsoft.com/office/drawing/2014/main" id="{7E9FD031-FDF0-471F-991A-4019F98D0639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</a:t>
            </a:r>
            <a:r>
              <a:rPr lang="fr-FR" dirty="0"/>
              <a:t>é</a:t>
            </a:r>
            <a:r>
              <a:rPr lang="en" dirty="0"/>
              <a:t>dits</a:t>
            </a:r>
            <a:endParaRPr dirty="0"/>
          </a:p>
        </p:txBody>
      </p:sp>
      <p:sp>
        <p:nvSpPr>
          <p:cNvPr id="361" name="Google Shape;361;p3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Unsplash</a:t>
            </a:r>
            <a:endParaRPr sz="2400" dirty="0"/>
          </a:p>
        </p:txBody>
      </p:sp>
      <p:sp>
        <p:nvSpPr>
          <p:cNvPr id="362" name="Google Shape;362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37D04B-A6C2-4B44-948F-7ADF9184B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63" y="3993815"/>
            <a:ext cx="1512071" cy="15120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La cyber malveillance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457C6-F72F-40C6-BBFB-03A4D6C10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Ransomware</a:t>
            </a:r>
          </a:p>
          <a:p>
            <a:r>
              <a:rPr lang="fr-FR" dirty="0"/>
              <a:t>Vols de données </a:t>
            </a:r>
          </a:p>
          <a:p>
            <a:r>
              <a:rPr lang="fr-FR" dirty="0"/>
              <a:t>Usurpation d’</a:t>
            </a:r>
            <a:r>
              <a:rPr lang="fr-FR" dirty="0" err="1"/>
              <a:t>identié</a:t>
            </a:r>
            <a:endParaRPr lang="fr-FR" dirty="0"/>
          </a:p>
          <a:p>
            <a:r>
              <a:rPr lang="fr-FR" dirty="0"/>
              <a:t>Cyberattaque</a:t>
            </a:r>
          </a:p>
          <a:p>
            <a:endParaRPr lang="fr-FR"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  <p:pic>
        <p:nvPicPr>
          <p:cNvPr id="7" name="Google Shape;82;p15">
            <a:extLst>
              <a:ext uri="{FF2B5EF4-FFF2-40B4-BE49-F238E27FC236}">
                <a16:creationId xmlns:a16="http://schemas.microsoft.com/office/drawing/2014/main" id="{006C4ED7-BBB4-4794-AB48-D8E2C20E1395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03775" y="1327153"/>
            <a:ext cx="3676800" cy="2489193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02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fr-FR" b="1" dirty="0"/>
              <a:t>C’est quoi un ordinateur ? </a:t>
            </a:r>
            <a:endParaRPr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Internet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les données 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C’est quoi la sécurité 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fr-FR" dirty="0"/>
              <a:t>Cas pratiques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1" name="Google Shape;534;p39">
            <a:extLst>
              <a:ext uri="{FF2B5EF4-FFF2-40B4-BE49-F238E27FC236}">
                <a16:creationId xmlns:a16="http://schemas.microsoft.com/office/drawing/2014/main" id="{ADE3ED9E-7DDA-403E-B7D5-AD7F00FFDFFC}"/>
              </a:ext>
            </a:extLst>
          </p:cNvPr>
          <p:cNvGrpSpPr/>
          <p:nvPr/>
        </p:nvGrpSpPr>
        <p:grpSpPr>
          <a:xfrm>
            <a:off x="7875284" y="3939611"/>
            <a:ext cx="605300" cy="889426"/>
            <a:chOff x="6730350" y="2315900"/>
            <a:chExt cx="257700" cy="420100"/>
          </a:xfrm>
        </p:grpSpPr>
        <p:sp>
          <p:nvSpPr>
            <p:cNvPr id="12" name="Google Shape;535;p39">
              <a:extLst>
                <a:ext uri="{FF2B5EF4-FFF2-40B4-BE49-F238E27FC236}">
                  <a16:creationId xmlns:a16="http://schemas.microsoft.com/office/drawing/2014/main" id="{38773029-06DD-4C12-B0E1-D21162D6AF28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39">
              <a:extLst>
                <a:ext uri="{FF2B5EF4-FFF2-40B4-BE49-F238E27FC236}">
                  <a16:creationId xmlns:a16="http://schemas.microsoft.com/office/drawing/2014/main" id="{B02E3F16-19A7-4D20-BA83-0B65519FB307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39">
              <a:extLst>
                <a:ext uri="{FF2B5EF4-FFF2-40B4-BE49-F238E27FC236}">
                  <a16:creationId xmlns:a16="http://schemas.microsoft.com/office/drawing/2014/main" id="{225154CB-C285-46F1-9EC8-0B1B5B060EBA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9">
              <a:extLst>
                <a:ext uri="{FF2B5EF4-FFF2-40B4-BE49-F238E27FC236}">
                  <a16:creationId xmlns:a16="http://schemas.microsoft.com/office/drawing/2014/main" id="{E431A444-31B8-4104-95DE-B9468972987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9">
              <a:extLst>
                <a:ext uri="{FF2B5EF4-FFF2-40B4-BE49-F238E27FC236}">
                  <a16:creationId xmlns:a16="http://schemas.microsoft.com/office/drawing/2014/main" id="{9BA3FE95-D2F2-4780-87FC-104BDA58D0AB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Google Shape;378;p38">
            <a:extLst>
              <a:ext uri="{FF2B5EF4-FFF2-40B4-BE49-F238E27FC236}">
                <a16:creationId xmlns:a16="http://schemas.microsoft.com/office/drawing/2014/main" id="{D62C780F-08CF-421E-8FC2-6F383B2ACE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307" y="369862"/>
            <a:ext cx="1217100" cy="138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4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C’est quoi un ordinateur ?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Apprendre les bases avant de comprendre les enjeux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 système de traitement de l’information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Votre ordinateur contient du</a:t>
            </a:r>
            <a:br>
              <a:rPr lang="en" dirty="0"/>
            </a:br>
            <a:r>
              <a:rPr lang="en" dirty="0"/>
              <a:t>harware, le matériel et les périphériques. </a:t>
            </a:r>
            <a:br>
              <a:rPr lang="en" dirty="0"/>
            </a:br>
            <a:r>
              <a:rPr lang="en" dirty="0"/>
              <a:t>Et du software, les logiciels et un système d’exploitation (Windows, Mac, Linux). </a:t>
            </a:r>
            <a:endParaRPr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86650" y="975713"/>
            <a:ext cx="3676800" cy="2915582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Administrateur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Droits étendus pour installer des logiciels et mettre à jour le système d’exploitation.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98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Deux rôles</a:t>
            </a:r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Utilisateur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Droits limités pour simplement utilisés une machine et ses logiciels.</a:t>
            </a:r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6" name="Google Shape;745;p40">
            <a:extLst>
              <a:ext uri="{FF2B5EF4-FFF2-40B4-BE49-F238E27FC236}">
                <a16:creationId xmlns:a16="http://schemas.microsoft.com/office/drawing/2014/main" id="{7696702B-F3E4-40E0-93E3-28C4E2726853}"/>
              </a:ext>
            </a:extLst>
          </p:cNvPr>
          <p:cNvGrpSpPr/>
          <p:nvPr/>
        </p:nvGrpSpPr>
        <p:grpSpPr>
          <a:xfrm>
            <a:off x="6713372" y="629826"/>
            <a:ext cx="595942" cy="717875"/>
            <a:chOff x="1582665" y="1011072"/>
            <a:chExt cx="584040" cy="720220"/>
          </a:xfrm>
        </p:grpSpPr>
        <p:sp>
          <p:nvSpPr>
            <p:cNvPr id="7" name="Google Shape;746;p40">
              <a:extLst>
                <a:ext uri="{FF2B5EF4-FFF2-40B4-BE49-F238E27FC236}">
                  <a16:creationId xmlns:a16="http://schemas.microsoft.com/office/drawing/2014/main" id="{88FBD1EF-7837-49F1-81EB-040C710ADBD6}"/>
                </a:ext>
              </a:extLst>
            </p:cNvPr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47;p40">
              <a:extLst>
                <a:ext uri="{FF2B5EF4-FFF2-40B4-BE49-F238E27FC236}">
                  <a16:creationId xmlns:a16="http://schemas.microsoft.com/office/drawing/2014/main" id="{DFBAC0C1-C7F8-4EB6-971C-E7611FADA6F6}"/>
                </a:ext>
              </a:extLst>
            </p:cNvPr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48;p40">
              <a:extLst>
                <a:ext uri="{FF2B5EF4-FFF2-40B4-BE49-F238E27FC236}">
                  <a16:creationId xmlns:a16="http://schemas.microsoft.com/office/drawing/2014/main" id="{0EA278F6-907D-4699-8D1E-75561CB9CA09}"/>
                </a:ext>
              </a:extLst>
            </p:cNvPr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49;p40">
              <a:extLst>
                <a:ext uri="{FF2B5EF4-FFF2-40B4-BE49-F238E27FC236}">
                  <a16:creationId xmlns:a16="http://schemas.microsoft.com/office/drawing/2014/main" id="{5BF54BF1-374C-4178-BD0C-51A4141D0B36}"/>
                </a:ext>
              </a:extLst>
            </p:cNvPr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50;p40">
              <a:extLst>
                <a:ext uri="{FF2B5EF4-FFF2-40B4-BE49-F238E27FC236}">
                  <a16:creationId xmlns:a16="http://schemas.microsoft.com/office/drawing/2014/main" id="{A48244A4-48E3-450A-90C1-47B1373EB414}"/>
                </a:ext>
              </a:extLst>
            </p:cNvPr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1057</Words>
  <Application>Microsoft Office PowerPoint</Application>
  <PresentationFormat>Affichage à l'écran (16:9)</PresentationFormat>
  <Paragraphs>202</Paragraphs>
  <Slides>40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Lexend Deca</vt:lpstr>
      <vt:lpstr>Calibri</vt:lpstr>
      <vt:lpstr>Arial</vt:lpstr>
      <vt:lpstr>Muli Regular</vt:lpstr>
      <vt:lpstr>Muli</vt:lpstr>
      <vt:lpstr>Aliena template</vt:lpstr>
      <vt:lpstr>La sécurité informatique :  les fondamentaux.</vt:lpstr>
      <vt:lpstr>Salut !</vt:lpstr>
      <vt:lpstr>Présentation PowerPoint</vt:lpstr>
      <vt:lpstr>Comprendre les enjeux</vt:lpstr>
      <vt:lpstr>La cyber malveillance</vt:lpstr>
      <vt:lpstr>Au programme</vt:lpstr>
      <vt:lpstr>1. C’est quoi un ordinateur ?</vt:lpstr>
      <vt:lpstr>Un système de traitement de l’information</vt:lpstr>
      <vt:lpstr>Deux rôles</vt:lpstr>
      <vt:lpstr>Vous avez plein d’ordis !</vt:lpstr>
      <vt:lpstr>Au programme</vt:lpstr>
      <vt:lpstr>2. C’est quoi Internet ?</vt:lpstr>
      <vt:lpstr>Réseau</vt:lpstr>
      <vt:lpstr>Internet</vt:lpstr>
      <vt:lpstr>Le web, c’est les services des réseaux. </vt:lpstr>
      <vt:lpstr>Au programme</vt:lpstr>
      <vt:lpstr>3. C’est quoi les données ?</vt:lpstr>
      <vt:lpstr>Ce sont des informations</vt:lpstr>
      <vt:lpstr>LE BIG DATA :  traité par les algorithmes et l’IA</vt:lpstr>
      <vt:lpstr>A caractère personnelle </vt:lpstr>
      <vt:lpstr>Ne pas tout mélanger !</vt:lpstr>
      <vt:lpstr>Où sont vos données ? </vt:lpstr>
      <vt:lpstr>Au programme</vt:lpstr>
      <vt:lpstr>4. C’est quoi la sécurité ? </vt:lpstr>
      <vt:lpstr>LE MOT DE PASSE </vt:lpstr>
      <vt:lpstr>Hygiène  Numérique</vt:lpstr>
      <vt:lpstr>Vos réseaux</vt:lpstr>
      <vt:lpstr>Vos réseaux - anonymisation</vt:lpstr>
      <vt:lpstr>Votre réseau</vt:lpstr>
      <vt:lpstr>Vos appareils</vt:lpstr>
      <vt:lpstr>Vos appareils</vt:lpstr>
      <vt:lpstr>Vos données</vt:lpstr>
      <vt:lpstr>Conserver vos données</vt:lpstr>
      <vt:lpstr>Au programme</vt:lpstr>
      <vt:lpstr>5. On passe à la pratique !</vt:lpstr>
      <vt:lpstr>Présentation PowerPoint</vt:lpstr>
      <vt:lpstr>Cartographie et listes</vt:lpstr>
      <vt:lpstr>Présentation PowerPoint</vt:lpstr>
      <vt:lpstr>Merci !</vt:lpstr>
      <vt:lpstr>Crédits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sécurité informatique : mettez vous à jour !</dc:title>
  <dc:creator>Aurélien</dc:creator>
  <cp:lastModifiedBy>LENOVO</cp:lastModifiedBy>
  <cp:revision>44</cp:revision>
  <dcterms:modified xsi:type="dcterms:W3CDTF">2020-10-21T14:15:13Z</dcterms:modified>
</cp:coreProperties>
</file>